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59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A529-CCBC-49ED-BDDD-0B0E889E2AA7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BC4E-9C6E-4626-A351-0B4750646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501008"/>
            <a:ext cx="8568952" cy="57606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содержания модулей программы</a:t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«Английский язык для дошкольников» и «Родной край глазами детей»»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800800" cy="105767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Якунина Елена Юрьевна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ЦО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N58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«Поколение будущего»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Тула</a:t>
            </a:r>
            <a:endParaRPr lang="ru-RU" sz="1600" dirty="0"/>
          </a:p>
        </p:txBody>
      </p:sp>
      <p:pic>
        <p:nvPicPr>
          <p:cNvPr id="1026" name="Picture 2" descr="C:\Users\madam\OneDrive\Рабочий стол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66" y="83993"/>
            <a:ext cx="482453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9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дошкольный возраст, бесспорно, признан наиболее благоприятным периодом для освоения иностранного языка. Опрос родителей наших воспитанников подтвердил востребованность его изучения. Английский для детей – это лучшие инвестиции в будущее своего малыша и безграничные возможности для осуществления любых целей во взрослой современной жизни. В нашем образовательном центре «Поколение будущего»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№58 города Тулы на базе двух дошкольных отделений «Планета детства» и «Маленькая страна» дети дружат с английским языком уже много лет.</a:t>
            </a:r>
            <a:r>
              <a:rPr lang="ru-RU" sz="1400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Нами была разработана дополнительная общеобразовательная программа  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 English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детей подготовительных к школе групп, а также  создан  и успешно апробирован методический материал к данной программе.</a:t>
            </a:r>
            <a:r>
              <a:rPr lang="ru-RU" altLang="ru-RU" sz="1600" dirty="0"/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dam\OneDrive\Рабочий стол\IMG_170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12858" r="-6997" b="30340"/>
          <a:stretch/>
        </p:blipFill>
        <p:spPr bwMode="auto">
          <a:xfrm rot="533320">
            <a:off x="4772081" y="2473971"/>
            <a:ext cx="3779821" cy="3815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IMG_48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45941"/>
            <a:ext cx="321471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996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57464"/>
          </a:xfrm>
        </p:spPr>
        <p:txBody>
          <a:bodyPr>
            <a:normAutofit/>
          </a:bodyPr>
          <a:lstStyle/>
          <a:p>
            <a:pPr lvl="0"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разработали основные методы и приёмы,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которых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решать задачи обучения дошкольников английскому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языку, продуктивно использовали новые образовательные технологии: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 rot="20782788">
            <a:off x="845328" y="1287030"/>
            <a:ext cx="2418417" cy="2274223"/>
            <a:chOff x="1351903" y="12309"/>
            <a:chExt cx="3900330" cy="4501341"/>
          </a:xfrm>
        </p:grpSpPr>
        <p:sp>
          <p:nvSpPr>
            <p:cNvPr id="14" name="Овал 13"/>
            <p:cNvSpPr/>
            <p:nvPr/>
          </p:nvSpPr>
          <p:spPr>
            <a:xfrm>
              <a:off x="1351903" y="12309"/>
              <a:ext cx="3773776" cy="450134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Овал 4"/>
            <p:cNvSpPr/>
            <p:nvPr/>
          </p:nvSpPr>
          <p:spPr>
            <a:xfrm rot="87931">
              <a:off x="1681484" y="941637"/>
              <a:ext cx="3570749" cy="2265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Физкультурно-оздоровительная технология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(ритмопластика, пальчиковая гимнастика, гимнастика для глаз, физкультминутки, дыхательная гимнастика)</a:t>
              </a:r>
              <a:endPara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Овал 15"/>
          <p:cNvSpPr/>
          <p:nvPr/>
        </p:nvSpPr>
        <p:spPr>
          <a:xfrm rot="1132591">
            <a:off x="2980700" y="1043692"/>
            <a:ext cx="2318504" cy="232803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7" name="Овал 16"/>
          <p:cNvSpPr/>
          <p:nvPr/>
        </p:nvSpPr>
        <p:spPr>
          <a:xfrm rot="20772859">
            <a:off x="6678574" y="2530026"/>
            <a:ext cx="2417544" cy="246223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8" name="Овал 17"/>
          <p:cNvSpPr/>
          <p:nvPr/>
        </p:nvSpPr>
        <p:spPr>
          <a:xfrm rot="20782788">
            <a:off x="4546542" y="2564102"/>
            <a:ext cx="2487123" cy="25187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Овал 8"/>
          <p:cNvSpPr/>
          <p:nvPr/>
        </p:nvSpPr>
        <p:spPr>
          <a:xfrm rot="616787">
            <a:off x="895183" y="4169027"/>
            <a:ext cx="2472410" cy="25121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" name="Овал 9"/>
          <p:cNvSpPr/>
          <p:nvPr/>
        </p:nvSpPr>
        <p:spPr>
          <a:xfrm rot="20041477">
            <a:off x="2980701" y="4345851"/>
            <a:ext cx="2318504" cy="232803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1" name="Овал 4"/>
          <p:cNvSpPr/>
          <p:nvPr/>
        </p:nvSpPr>
        <p:spPr>
          <a:xfrm rot="20782788">
            <a:off x="5160603" y="2933950"/>
            <a:ext cx="1646700" cy="13559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4"/>
          <p:cNvSpPr/>
          <p:nvPr/>
        </p:nvSpPr>
        <p:spPr>
          <a:xfrm>
            <a:off x="1043608" y="4365104"/>
            <a:ext cx="2304256" cy="19734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технология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(фонетическая гимнастика, фонетические сказки о язычке)</a:t>
            </a: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4"/>
          <p:cNvSpPr/>
          <p:nvPr/>
        </p:nvSpPr>
        <p:spPr>
          <a:xfrm rot="21437068">
            <a:off x="4500214" y="2930571"/>
            <a:ext cx="2179946" cy="17434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(калейдоскоп подвижных, сюжетно-ролевых и имитации, дидактических игр и театрализованных)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17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4464749"/>
            <a:ext cx="2160239" cy="173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madam\OneDrive\Рабочий стол\папка для аттестации Якуниной Елены Юрьевны\Праздник АВС\IMG_2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5"/>
            <a:ext cx="2448272" cy="23042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adam\OneDrive\Рабочий стол\папка для аттестации Якуниной Елены Юрьевны\DSCF8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8" y="2719695"/>
            <a:ext cx="2627784" cy="2005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0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 rot="20772859">
            <a:off x="6051654" y="1053862"/>
            <a:ext cx="2424343" cy="243766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8" name="Овал 17"/>
          <p:cNvSpPr/>
          <p:nvPr/>
        </p:nvSpPr>
        <p:spPr>
          <a:xfrm rot="20782788">
            <a:off x="3529775" y="1065330"/>
            <a:ext cx="2546290" cy="246064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Овал 8"/>
          <p:cNvSpPr/>
          <p:nvPr/>
        </p:nvSpPr>
        <p:spPr>
          <a:xfrm rot="616787">
            <a:off x="311815" y="3707786"/>
            <a:ext cx="2472410" cy="25121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" name="Овал 9"/>
          <p:cNvSpPr/>
          <p:nvPr/>
        </p:nvSpPr>
        <p:spPr>
          <a:xfrm rot="20041477">
            <a:off x="2681708" y="3789938"/>
            <a:ext cx="2540348" cy="24734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1" name="Овал 4"/>
          <p:cNvSpPr/>
          <p:nvPr/>
        </p:nvSpPr>
        <p:spPr>
          <a:xfrm rot="20782788">
            <a:off x="5160603" y="2933950"/>
            <a:ext cx="1646700" cy="13559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4"/>
          <p:cNvSpPr/>
          <p:nvPr/>
        </p:nvSpPr>
        <p:spPr>
          <a:xfrm>
            <a:off x="683569" y="3607932"/>
            <a:ext cx="1965243" cy="27306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индивидуального авансирования успеха</a:t>
            </a:r>
            <a:endPara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4"/>
          <p:cNvSpPr/>
          <p:nvPr/>
        </p:nvSpPr>
        <p:spPr>
          <a:xfrm>
            <a:off x="3491881" y="1412776"/>
            <a:ext cx="2520279" cy="16561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 технология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(анимации, слайдовые презентации, интерактивные экскурсии по Великобритании и её достопримечательностям, знакомство с праздниками, традициями и обычаями)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full_________________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4554" y="3757669"/>
            <a:ext cx="2606139" cy="2431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madam\OneDrive\Рабочий стол\IMG_2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82" y="1048512"/>
            <a:ext cx="2672066" cy="23105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0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20782788">
            <a:off x="835501" y="406822"/>
            <a:ext cx="2759365" cy="2468087"/>
            <a:chOff x="1351903" y="12309"/>
            <a:chExt cx="3975654" cy="4501341"/>
          </a:xfrm>
        </p:grpSpPr>
        <p:sp>
          <p:nvSpPr>
            <p:cNvPr id="14" name="Овал 13"/>
            <p:cNvSpPr/>
            <p:nvPr/>
          </p:nvSpPr>
          <p:spPr>
            <a:xfrm>
              <a:off x="1351903" y="12309"/>
              <a:ext cx="3773776" cy="450134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1681482" y="941637"/>
              <a:ext cx="3646075" cy="2748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Овал 15"/>
          <p:cNvSpPr/>
          <p:nvPr/>
        </p:nvSpPr>
        <p:spPr>
          <a:xfrm rot="1132591">
            <a:off x="3046835" y="397974"/>
            <a:ext cx="2566003" cy="252802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7" name="Овал 16"/>
          <p:cNvSpPr/>
          <p:nvPr/>
        </p:nvSpPr>
        <p:spPr>
          <a:xfrm rot="20772859">
            <a:off x="6630885" y="2325983"/>
            <a:ext cx="2424343" cy="25378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8" name="Овал 17"/>
          <p:cNvSpPr/>
          <p:nvPr/>
        </p:nvSpPr>
        <p:spPr>
          <a:xfrm rot="20782788">
            <a:off x="4567864" y="2561516"/>
            <a:ext cx="2398164" cy="230798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Овал 8"/>
          <p:cNvSpPr/>
          <p:nvPr/>
        </p:nvSpPr>
        <p:spPr>
          <a:xfrm rot="616787">
            <a:off x="539939" y="4004750"/>
            <a:ext cx="2708739" cy="26690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" name="Овал 9"/>
          <p:cNvSpPr/>
          <p:nvPr/>
        </p:nvSpPr>
        <p:spPr>
          <a:xfrm rot="20041477">
            <a:off x="3111474" y="4004063"/>
            <a:ext cx="2540348" cy="263683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1" name="Овал 4"/>
          <p:cNvSpPr/>
          <p:nvPr/>
        </p:nvSpPr>
        <p:spPr>
          <a:xfrm rot="20782788">
            <a:off x="5160603" y="2933950"/>
            <a:ext cx="1646700" cy="13559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4"/>
          <p:cNvSpPr/>
          <p:nvPr/>
        </p:nvSpPr>
        <p:spPr>
          <a:xfrm>
            <a:off x="810363" y="4077072"/>
            <a:ext cx="2315850" cy="22614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сотрудничества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и сотворчество детей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при подготовке к праздникам, конкурсам с международным участием, открытым занятиям, изготовление поделок, рисунков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аппликаций</a:t>
            </a:r>
            <a:r>
              <a:rPr lang="ru-RU" sz="1400" dirty="0" smtClean="0"/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4"/>
          <p:cNvSpPr/>
          <p:nvPr/>
        </p:nvSpPr>
        <p:spPr>
          <a:xfrm>
            <a:off x="4427984" y="2760401"/>
            <a:ext cx="2448272" cy="18932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интегрированного занятия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879375">
            <a:off x="691262" y="937722"/>
            <a:ext cx="26722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технология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(реализация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воспитанниками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праздниках, показ инсценировок, спектаклей, декламация, словотворчество)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dam\OneDrive\Рабочий стол\папка для аттестации Якуниной Елены Юрьевны\Конкурс 8 Марта 2021 Цветочное дефиле\IMG_5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69" y="660382"/>
            <a:ext cx="2668477" cy="21079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adam\OneDrive\Рабочий стол\IMG_2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115">
            <a:off x="6525504" y="2341725"/>
            <a:ext cx="2561449" cy="2386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dam\OneDrive\Рабочий стол\папка для аттестации Якуниной Елены Юрьевны\Хэллоуин 2021\фотопапка 4\IMG_88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4952">
            <a:off x="3050684" y="4013513"/>
            <a:ext cx="2614752" cy="2450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4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7"/>
            <a:ext cx="8856984" cy="1426171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 десятилетие была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проделана огромная работа. Если на начальном этапе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споры о нужности английского языка в дошкольной образовательной системе,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с каждым годом, анализируя свою деятельность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проведённым мониторингам видно, как успешны дошкольники в овладении английским языком. Десять лет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 были другие дети, сейчас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эпоху стремительного развития информационных ресурсов,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взрослеют раньше и просто необходимо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менять приоритеты дошкольного образования и идти в ногу со временем.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4"/>
          <p:cNvSpPr>
            <a:spLocks/>
          </p:cNvSpPr>
          <p:nvPr/>
        </p:nvSpPr>
        <p:spPr bwMode="ltGray">
          <a:xfrm>
            <a:off x="1003300" y="1931988"/>
            <a:ext cx="7389813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2076450" y="2281238"/>
            <a:ext cx="227013" cy="139700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2982913" y="2611438"/>
            <a:ext cx="263525" cy="190500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3967163" y="2927350"/>
            <a:ext cx="358775" cy="3079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6335713" y="3584575"/>
            <a:ext cx="565150" cy="682625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5124450" y="3309938"/>
            <a:ext cx="442913" cy="427037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2510334" y="1622425"/>
            <a:ext cx="119757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2018-2019</a:t>
            </a:r>
            <a:endParaRPr lang="en-US" sz="1600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gray">
          <a:xfrm>
            <a:off x="3572322" y="1627188"/>
            <a:ext cx="114369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2019-2020</a:t>
            </a:r>
            <a:endParaRPr lang="en-US" sz="1600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gray">
          <a:xfrm>
            <a:off x="4735786" y="1619250"/>
            <a:ext cx="120436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2020-2021</a:t>
            </a:r>
            <a:endParaRPr lang="en-US" sz="1600" b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gray">
          <a:xfrm>
            <a:off x="5912261" y="1627188"/>
            <a:ext cx="12899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2021-2022</a:t>
            </a:r>
            <a:endParaRPr lang="en-US" sz="1600" b="1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gray">
          <a:xfrm>
            <a:off x="1749413" y="2608822"/>
            <a:ext cx="6540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gray">
          <a:xfrm>
            <a:off x="2843808" y="3114675"/>
            <a:ext cx="7995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94 %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gray">
          <a:xfrm>
            <a:off x="3779912" y="3681413"/>
            <a:ext cx="8079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96 %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gray">
          <a:xfrm>
            <a:off x="4932040" y="4246563"/>
            <a:ext cx="868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98 %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gray">
          <a:xfrm>
            <a:off x="6084168" y="4900613"/>
            <a:ext cx="6531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99%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AutoShape 20"/>
          <p:cNvCxnSpPr>
            <a:cxnSpLocks noChangeShapeType="1"/>
            <a:stCxn id="4" idx="3"/>
            <a:endCxn id="14" idx="0"/>
          </p:cNvCxnSpPr>
          <p:nvPr/>
        </p:nvCxnSpPr>
        <p:spPr bwMode="gray">
          <a:xfrm rot="5400000">
            <a:off x="2039262" y="2458127"/>
            <a:ext cx="187884" cy="11350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0" name="AutoShape 21"/>
          <p:cNvCxnSpPr>
            <a:cxnSpLocks noChangeShapeType="1"/>
            <a:stCxn id="5" idx="3"/>
            <a:endCxn id="15" idx="0"/>
          </p:cNvCxnSpPr>
          <p:nvPr/>
        </p:nvCxnSpPr>
        <p:spPr bwMode="gray">
          <a:xfrm rot="16200000" flipH="1">
            <a:off x="3022750" y="2893864"/>
            <a:ext cx="312737" cy="12888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1" name="AutoShape 22"/>
          <p:cNvCxnSpPr>
            <a:cxnSpLocks noChangeShapeType="1"/>
            <a:stCxn id="6" idx="3"/>
            <a:endCxn id="16" idx="0"/>
          </p:cNvCxnSpPr>
          <p:nvPr/>
        </p:nvCxnSpPr>
        <p:spPr bwMode="gray">
          <a:xfrm rot="16200000" flipH="1">
            <a:off x="3942178" y="3439697"/>
            <a:ext cx="446088" cy="3734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2" name="AutoShape 23"/>
          <p:cNvCxnSpPr>
            <a:cxnSpLocks noChangeShapeType="1"/>
            <a:stCxn id="8" idx="3"/>
            <a:endCxn id="17" idx="0"/>
          </p:cNvCxnSpPr>
          <p:nvPr/>
        </p:nvCxnSpPr>
        <p:spPr bwMode="gray">
          <a:xfrm rot="16200000" flipH="1">
            <a:off x="5101351" y="3981531"/>
            <a:ext cx="509588" cy="2047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3" name="AutoShape 24"/>
          <p:cNvCxnSpPr>
            <a:cxnSpLocks noChangeShapeType="1"/>
            <a:stCxn id="7" idx="3"/>
            <a:endCxn id="18" idx="0"/>
          </p:cNvCxnSpPr>
          <p:nvPr/>
        </p:nvCxnSpPr>
        <p:spPr bwMode="gray">
          <a:xfrm rot="5400000">
            <a:off x="6197818" y="4480142"/>
            <a:ext cx="633413" cy="20752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sp>
        <p:nvSpPr>
          <p:cNvPr id="24" name="AutoShape 25"/>
          <p:cNvSpPr>
            <a:spLocks noChangeArrowheads="1"/>
          </p:cNvSpPr>
          <p:nvPr/>
        </p:nvSpPr>
        <p:spPr bwMode="gray">
          <a:xfrm>
            <a:off x="6335713" y="1976438"/>
            <a:ext cx="565150" cy="1730375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gray">
          <a:xfrm>
            <a:off x="5124450" y="1974850"/>
            <a:ext cx="442913" cy="1433513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gray">
          <a:xfrm>
            <a:off x="3967163" y="1971675"/>
            <a:ext cx="358775" cy="1049338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gray">
          <a:xfrm>
            <a:off x="2982913" y="1978025"/>
            <a:ext cx="263525" cy="688975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gray">
          <a:xfrm>
            <a:off x="2076450" y="1979613"/>
            <a:ext cx="227013" cy="358775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gray">
          <a:xfrm>
            <a:off x="1532745" y="1626078"/>
            <a:ext cx="108011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 smtClean="0"/>
              <a:t>2017-2018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567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223224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2021 года наш образовательный центр «Поколение будущего» №58 присоединился к реализации регионального пилотного проекта «Современные дети».</a:t>
            </a:r>
            <a:r>
              <a:rPr lang="ru-RU" sz="1400" dirty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дополнительных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общеразвивающих программ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направлениям: Английский язык, Краеведение, Информатика, Шахматы и отлично вписывается в нашу уже созданную ранее образовательную базу.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Включаясь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по принципу преемственности, мы  продолжаем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английскому языку выпускников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отделений ЦО №58 «Поколение будущего». Взаимосвязь предложенных модулей проекта «Английский язык для детей» и «Родной край глазами детей» определена,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рограмма «Современные дети» предоставила нам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удобную трансформацию предлагаемого содержания и методики образовательной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</a:t>
            </a:r>
            <a:r>
              <a:rPr lang="ru-RU" sz="1400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подробно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программно-методический комплекс дошкольного образования.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621" y="3392488"/>
            <a:ext cx="2448272" cy="2268775"/>
          </a:xfrm>
          <a:prstGeom prst="rect">
            <a:avLst/>
          </a:prstGeom>
          <a:noFill/>
        </p:spPr>
      </p:pic>
      <p:pic>
        <p:nvPicPr>
          <p:cNvPr id="4" name="Picture 5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80" y="3401122"/>
            <a:ext cx="2355552" cy="2146300"/>
          </a:xfrm>
          <a:prstGeom prst="rect">
            <a:avLst/>
          </a:prstGeom>
          <a:noFill/>
        </p:spPr>
      </p:pic>
      <p:pic>
        <p:nvPicPr>
          <p:cNvPr id="5" name="Picture 6" descr="O_chevron001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2968625" y="4235568"/>
            <a:ext cx="517525" cy="582613"/>
          </a:xfrm>
          <a:prstGeom prst="rect">
            <a:avLst/>
          </a:prstGeom>
          <a:noFill/>
        </p:spPr>
      </p:pic>
      <p:pic>
        <p:nvPicPr>
          <p:cNvPr id="6" name="Picture 7" descr="O_chevron001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5609381" y="4182966"/>
            <a:ext cx="517525" cy="582612"/>
          </a:xfrm>
          <a:prstGeom prst="rect">
            <a:avLst/>
          </a:prstGeom>
          <a:noFill/>
        </p:spPr>
      </p:pic>
      <p:pic>
        <p:nvPicPr>
          <p:cNvPr id="7" name="Picture 8" descr="YG_circl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8168" y="3345713"/>
            <a:ext cx="2414314" cy="2268775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901105" y="4048407"/>
            <a:ext cx="206752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пилотный проект «Современные дети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 rot="10800000" flipV="1">
            <a:off x="6228184" y="3469915"/>
            <a:ext cx="217370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</a:p>
          <a:p>
            <a:pPr algn="ctr" eaLnBrk="0" hangingPunct="0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«Родной край глазами детей»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gray">
          <a:xfrm>
            <a:off x="3707904" y="3037538"/>
            <a:ext cx="1944216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</a:p>
          <a:p>
            <a:pPr algn="ctr" eaLnBrk="0" hangingPunct="0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«Английский язык для детей»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11" y="125602"/>
            <a:ext cx="8964488" cy="2715085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предложенными образовательными программами мы создали новые: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общеразвивающая программа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социально-гуманитарной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Kidish Club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b="1" i="1" dirty="0" smtClean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 от 6 – 7 лет. Новизна программы состоит в том, что она объединяет в себе игровые технологии и использование интерактивных ресурсов, медиа-пространства.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общеразвивающая программа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«Мы - туляки, мы - земляки»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подготовительного дошкольного возраста. Данная 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краеведению предполагает разработку занятий по знакомству с историей и культурой Тульского края и родного города Тулы, способствует приобщению дошкольников к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историческому наследию, тульским промыслам, национально-культурным традициям, знакомству с известными людьми Тульского края и Тулы.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Национально-региональный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программы решается на каждом занятии. Кроме того,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задачи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социально-личностного приоритетного направления ДОУ. Э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методическая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использовать краеведческий материал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по иностранному языку.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лингвисты учатся проводить мини-экскурсии на вернисаже в городе мастеров, участвовать в творческих проектах на тему «Я – экскурсовод по родному городу».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18481136">
            <a:off x="1345407" y="3628231"/>
            <a:ext cx="3255962" cy="441325"/>
          </a:xfrm>
          <a:prstGeom prst="rect">
            <a:avLst/>
          </a:prstGeom>
          <a:noFill/>
        </p:spPr>
      </p:pic>
      <p:sp>
        <p:nvSpPr>
          <p:cNvPr id="4" name="Freeform 4"/>
          <p:cNvSpPr>
            <a:spLocks/>
          </p:cNvSpPr>
          <p:nvPr/>
        </p:nvSpPr>
        <p:spPr bwMode="gray">
          <a:xfrm>
            <a:off x="1627373" y="3720314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 flipH="1">
            <a:off x="5650082" y="3746367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 rot="20573799">
            <a:off x="2854252" y="3564899"/>
            <a:ext cx="625475" cy="2103438"/>
            <a:chOff x="2687" y="1542"/>
            <a:chExt cx="398" cy="1542"/>
          </a:xfrm>
        </p:grpSpPr>
        <p:sp>
          <p:nvSpPr>
            <p:cNvPr id="7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chemeClr val="tx1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3" name="Picture 13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122363" y="5062379"/>
            <a:ext cx="1492250" cy="1457325"/>
          </a:xfrm>
          <a:prstGeom prst="rect">
            <a:avLst/>
          </a:prstGeom>
          <a:noFill/>
        </p:spPr>
      </p:pic>
      <p:sp>
        <p:nvSpPr>
          <p:cNvPr id="14" name="Oval 14"/>
          <p:cNvSpPr>
            <a:spLocks noChangeArrowheads="1"/>
          </p:cNvSpPr>
          <p:nvPr/>
        </p:nvSpPr>
        <p:spPr bwMode="gray">
          <a:xfrm>
            <a:off x="1120546" y="5127616"/>
            <a:ext cx="1482725" cy="14605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Freeform 15"/>
          <p:cNvSpPr>
            <a:spLocks/>
          </p:cNvSpPr>
          <p:nvPr/>
        </p:nvSpPr>
        <p:spPr bwMode="gray">
          <a:xfrm>
            <a:off x="1187901" y="5128810"/>
            <a:ext cx="1165225" cy="533801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gray">
          <a:xfrm>
            <a:off x="6507449" y="4985451"/>
            <a:ext cx="1674814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gray">
          <a:xfrm>
            <a:off x="6715223" y="5072555"/>
            <a:ext cx="1163637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 rot="-1297425" flipH="1" flipV="1">
            <a:off x="6327775" y="5532438"/>
            <a:ext cx="1293813" cy="309562"/>
            <a:chOff x="2532" y="1051"/>
            <a:chExt cx="893" cy="246"/>
          </a:xfrm>
        </p:grpSpPr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8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4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4" name="Picture 34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784288" y="5128811"/>
            <a:ext cx="1490663" cy="1460533"/>
          </a:xfrm>
          <a:prstGeom prst="rect">
            <a:avLst/>
          </a:prstGeom>
          <a:noFill/>
        </p:spPr>
      </p:pic>
      <p:sp>
        <p:nvSpPr>
          <p:cNvPr id="35" name="Oval 35"/>
          <p:cNvSpPr>
            <a:spLocks noChangeArrowheads="1"/>
          </p:cNvSpPr>
          <p:nvPr/>
        </p:nvSpPr>
        <p:spPr bwMode="gray">
          <a:xfrm>
            <a:off x="4557870" y="5062379"/>
            <a:ext cx="1600299" cy="15817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Freeform 36"/>
          <p:cNvSpPr>
            <a:spLocks/>
          </p:cNvSpPr>
          <p:nvPr/>
        </p:nvSpPr>
        <p:spPr bwMode="gray">
          <a:xfrm>
            <a:off x="2614613" y="5487220"/>
            <a:ext cx="1715109" cy="175391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Kidish Club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7"/>
          <p:cNvGrpSpPr>
            <a:grpSpLocks/>
          </p:cNvGrpSpPr>
          <p:nvPr/>
        </p:nvGrpSpPr>
        <p:grpSpPr bwMode="auto">
          <a:xfrm rot="-1297425" flipH="1" flipV="1">
            <a:off x="3856038" y="5532438"/>
            <a:ext cx="1293812" cy="309562"/>
            <a:chOff x="2532" y="1051"/>
            <a:chExt cx="893" cy="246"/>
          </a:xfrm>
        </p:grpSpPr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44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40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8" name="Picture 48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3050435">
            <a:off x="4028458" y="3228020"/>
            <a:ext cx="3255962" cy="441325"/>
          </a:xfrm>
          <a:prstGeom prst="rect">
            <a:avLst/>
          </a:prstGeom>
          <a:noFill/>
        </p:spPr>
      </p:pic>
      <p:sp>
        <p:nvSpPr>
          <p:cNvPr id="50" name="Rectangle 50"/>
          <p:cNvSpPr>
            <a:spLocks noChangeArrowheads="1"/>
          </p:cNvSpPr>
          <p:nvPr/>
        </p:nvSpPr>
        <p:spPr bwMode="black">
          <a:xfrm>
            <a:off x="987195" y="5343497"/>
            <a:ext cx="17494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</a:p>
          <a:p>
            <a:pPr algn="ctr"/>
            <a:r>
              <a:rPr lang="ru-RU" sz="1600" b="1" i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«Английский язык для детей»</a:t>
            </a:r>
            <a:endParaRPr lang="en-US" sz="1600" b="1" i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3"/>
          <p:cNvGrpSpPr>
            <a:grpSpLocks/>
          </p:cNvGrpSpPr>
          <p:nvPr/>
        </p:nvGrpSpPr>
        <p:grpSpPr bwMode="auto">
          <a:xfrm rot="-1297425" flipH="1" flipV="1">
            <a:off x="1223963" y="5532438"/>
            <a:ext cx="1293812" cy="309562"/>
            <a:chOff x="2532" y="1051"/>
            <a:chExt cx="893" cy="246"/>
          </a:xfrm>
        </p:grpSpPr>
        <p:grpSp>
          <p:nvGrpSpPr>
            <p:cNvPr id="54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60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5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6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2431426" y="2780928"/>
            <a:ext cx="4267200" cy="704428"/>
            <a:chOff x="1440" y="924"/>
            <a:chExt cx="2688" cy="389"/>
          </a:xfrm>
        </p:grpSpPr>
        <p:grpSp>
          <p:nvGrpSpPr>
            <p:cNvPr id="65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67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tint val="33725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tint val="3372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AutoShape 67"/>
              <p:cNvSpPr>
                <a:spLocks noChangeArrowheads="1"/>
              </p:cNvSpPr>
              <p:nvPr/>
            </p:nvSpPr>
            <p:spPr bwMode="gray">
              <a:xfrm>
                <a:off x="1632" y="1200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ru-RU" dirty="0" smtClean="0"/>
                  <a:t>              </a:t>
                </a:r>
                <a:r>
                  <a:rPr lang="ru-RU" b="1" i="1" dirty="0" smtClean="0"/>
                  <a:t>Взаимосвязь модулей</a:t>
                </a:r>
                <a:endParaRPr lang="ru-RU" b="1" i="1" dirty="0"/>
              </a:p>
            </p:txBody>
          </p:sp>
        </p:grpSp>
        <p:sp>
          <p:nvSpPr>
            <p:cNvPr id="66" name="Rectangle 68"/>
            <p:cNvSpPr>
              <a:spLocks noChangeArrowheads="1"/>
            </p:cNvSpPr>
            <p:nvPr/>
          </p:nvSpPr>
          <p:spPr bwMode="auto">
            <a:xfrm>
              <a:off x="1662" y="1047"/>
              <a:ext cx="224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endParaRPr lang="en-US" b="1" dirty="0">
                <a:latin typeface="Arial" charset="0"/>
              </a:endParaRPr>
            </a:p>
          </p:txBody>
        </p:sp>
      </p:grpSp>
      <p:sp>
        <p:nvSpPr>
          <p:cNvPr id="69" name="Rectangle 50"/>
          <p:cNvSpPr>
            <a:spLocks noChangeArrowheads="1"/>
          </p:cNvSpPr>
          <p:nvPr/>
        </p:nvSpPr>
        <p:spPr bwMode="black">
          <a:xfrm>
            <a:off x="6549102" y="5267339"/>
            <a:ext cx="155810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1C1C1C"/>
              </a:solidFill>
              <a:latin typeface="Arial" charset="0"/>
            </a:endParaRPr>
          </a:p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 </a:t>
            </a:r>
            <a:r>
              <a:rPr lang="ru-RU" sz="1600" b="1" i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«Мы-туляки,   мы-земляки»</a:t>
            </a:r>
            <a:endParaRPr lang="en-US" sz="1600" b="1" i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Freeform 4"/>
          <p:cNvSpPr>
            <a:spLocks/>
          </p:cNvSpPr>
          <p:nvPr/>
        </p:nvSpPr>
        <p:spPr bwMode="gray">
          <a:xfrm rot="20481683">
            <a:off x="4657763" y="3842288"/>
            <a:ext cx="3102515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" name="Freeform 15"/>
          <p:cNvSpPr>
            <a:spLocks/>
          </p:cNvSpPr>
          <p:nvPr/>
        </p:nvSpPr>
        <p:spPr bwMode="gray">
          <a:xfrm>
            <a:off x="4655534" y="5128811"/>
            <a:ext cx="1616580" cy="1136649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" name="Freeform 36"/>
          <p:cNvSpPr>
            <a:spLocks/>
          </p:cNvSpPr>
          <p:nvPr/>
        </p:nvSpPr>
        <p:spPr bwMode="gray">
          <a:xfrm>
            <a:off x="4475242" y="5267340"/>
            <a:ext cx="1866197" cy="381539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«Родной край глазами детей»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данных модулей на сегодняшний день актуальна. Наш город становится всё красивее. К старинным памятникам и музеям присоединяются новые интересные музеи. В центре Тулы, рядом с Кремлем появился целый музейный квартал. Тула привлекает все больше туристов, как из России,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и из других стран, поэтому экскурсии нужны и на русском, и на английском языке.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956">
            <a:off x="5920663" y="1751205"/>
            <a:ext cx="2843515" cy="358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5398">
            <a:off x="16705" y="1988682"/>
            <a:ext cx="3562978" cy="2764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20155"/>
            <a:ext cx="3672407" cy="2537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madam\OneDrive\Рабочий стол\папка для аттестации Якуниной Елены Юрьевны\20160408_112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93" y="1268760"/>
            <a:ext cx="2722544" cy="3309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04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5ff40a91f3891e785b6855043e19d044351"/>
</p:tagLst>
</file>

<file path=ppt/theme/theme1.xml><?xml version="1.0" encoding="utf-8"?>
<a:theme xmlns:a="http://schemas.openxmlformats.org/drawingml/2006/main" name="Тема Office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503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Презентация: «Взаимосвязь содержания модулей программы  «Английский язык для дошкольников» и «Родной край глазами детей»»</vt:lpstr>
      <vt:lpstr> На сегодняшний день дошкольный возраст, бесспорно, признан наиболее благоприятным периодом для освоения иностранного языка. Опрос родителей наших воспитанников подтвердил востребованность его изучения. Английский для детей – это лучшие инвестиции в будущее своего малыша и безграничные возможности для осуществления любых целей во взрослой современной жизни. В нашем образовательном центре «Поколение будущего» №58 города Тулы на базе двух дошкольных отделений «Планета детства» и «Маленькая страна» дети дружат с английским языком уже много лет.  Нами была разработана дополнительная общеобразовательная программа  «Enjoy English» для детей подготовительных к школе групп, а также  создан  и успешно апробирован методический материал к данной программе. </vt:lpstr>
      <vt:lpstr>Мы разработали основные методы и приёмы, соблюдения которых помогли успешно решать задачи обучения дошкольников английскому языку, продуктивно использовали новые образовательные технологии: </vt:lpstr>
      <vt:lpstr>Презентация PowerPoint</vt:lpstr>
      <vt:lpstr>Презентация PowerPoint</vt:lpstr>
      <vt:lpstr>За последнее  десятилетие была проделана огромная работа. Если на начальном этапе были споры о нужности английского языка в дошкольной образовательной системе, то с каждым годом, анализируя свою деятельность по проведённым мониторингам видно, как успешны дошкольники в овладении английским языком. Десять лет назад были другие дети, сейчас  в эпоху стремительного развития информационных ресурсов, дети взрослеют раньше и просто необходимо менять приоритеты дошкольного образования и идти в ногу со временем. </vt:lpstr>
      <vt:lpstr>С сентября 2021 года наш образовательный центр «Поколение будущего» №58 присоединился к реализации регионального пилотного проекта «Современные дети». Проект предполагает осуществление дополнительных общеразвивающих программ по направлениям: Английский язык, Краеведение, Информатика, Шахматы и отлично вписывается в нашу уже созданную ранее образовательную базу. Включаясь в  проект по принципу преемственности, мы  продолжаем обучение английскому языку выпускников дошкольных отделений ЦО №58 «Поколение будущего». Взаимосвязь предложенных модулей проекта «Английский язык для детей» и «Родной край глазами детей» определена, программа «Современные дети» предоставила нам  удобную трансформацию предлагаемого содержания и методики образовательной деятельности, через подробно разработанный программно-методический комплекс дошкольного образования.</vt:lpstr>
      <vt:lpstr>Наряду с предложенными образовательными программами мы создали новые: - Дополнительная общеобразовательная общеразвивающая программа социально-гуманитарной направленности «Kidish Club» для детей  от 6 – 7 лет. Новизна программы состоит в том, что она объединяет в себе игровые технологии и использование интерактивных ресурсов, медиа-пространства.  - Дополнительная общеобразовательная общеразвивающая программа  «Мы - туляки, мы - земляки» для детей подготовительного дошкольного возраста. Данная программа по краеведению предполагает разработку занятий по знакомству с историей и культурой Тульского края и родного города Тулы, способствует приобщению дошкольников к их культурному и историческому наследию, тульским промыслам, национально-культурным традициям, знакомству с известными людьми Тульского края и Тулы. Национально-региональный компонент программы решается на каждом занятии. Кроме того, программа интегрировано выполняет задачи социально-личностного приоритетного направления ДОУ. Эта методическая разработка помогает использовать краеведческий материал на занятиях по иностранному языку. Маленькие лингвисты учатся проводить мини-экскурсии на вернисаже в городе мастеров, участвовать в творческих проектах на тему «Я – экскурсовод по родному городу». </vt:lpstr>
      <vt:lpstr>Взаимосвязь данных модулей на сегодняшний день актуальна. Наш город становится всё красивее. К старинным памятникам и музеям присоединяются новые интересные музеи. В центре Тулы, рядом с Кремлем появился целый музейный квартал. Тула привлекает все больше туристов, как из России, так и из других стран, поэтому экскурсии нужны и на русском, и на английском языке. </vt:lpstr>
      <vt:lpstr>Спасибо за внимание!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 - шаблон презентации с сайта http://presentation-creation.ru</dc:title>
  <dc:creator>obstinate</dc:creator>
  <dc:description>Шаблон презентации с сайта http://presentation-creation.ru/</dc:description>
  <cp:lastModifiedBy>HP</cp:lastModifiedBy>
  <cp:revision>108</cp:revision>
  <dcterms:created xsi:type="dcterms:W3CDTF">2017-10-03T10:03:42Z</dcterms:created>
  <dcterms:modified xsi:type="dcterms:W3CDTF">2022-05-15T16:14:58Z</dcterms:modified>
</cp:coreProperties>
</file>