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93" r:id="rId5"/>
    <p:sldId id="294" r:id="rId6"/>
    <p:sldId id="259" r:id="rId7"/>
    <p:sldId id="260" r:id="rId8"/>
    <p:sldId id="263" r:id="rId9"/>
    <p:sldId id="274" r:id="rId10"/>
    <p:sldId id="273" r:id="rId11"/>
    <p:sldId id="265" r:id="rId12"/>
    <p:sldId id="275" r:id="rId13"/>
    <p:sldId id="267" r:id="rId14"/>
    <p:sldId id="276" r:id="rId15"/>
    <p:sldId id="268" r:id="rId16"/>
    <p:sldId id="269" r:id="rId17"/>
    <p:sldId id="277" r:id="rId18"/>
    <p:sldId id="272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9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8" d="100"/>
          <a:sy n="118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BA61ED-B643-460B-8BE5-FB23927266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F1C4A-13ED-41DA-9F7B-DCE0F8C409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86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609F-B2E5-4271-BE7B-100A3021E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75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413A5-5BE3-41DD-B65D-4E109D2A82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80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4F82-2995-432B-9401-23A5B2D73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00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79A7-DD88-4551-B625-219D6FD48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40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43566-A8BF-4783-9D8F-925BEA083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27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B052F-C6E5-412F-B4AE-38951438D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68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EDE8-BAA4-449B-96EB-8F7C1028E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997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45CA2-4060-4CB4-A248-6C815D2B7B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90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BC73B-A4F6-4BE5-BA97-3EADD4CEE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46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1234ыярфенш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4721D7-A115-43B6-821C-5A707D56F3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313"/>
            <a:ext cx="9115598" cy="27656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32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у обучающихся на уроках математики</a:t>
            </a:r>
            <a:br>
              <a:rPr lang="ru-RU" altLang="ru-RU" sz="32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1008"/>
            <a:ext cx="6400800" cy="1452311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 58 </a:t>
            </a:r>
          </a:p>
          <a:p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«Поколение будущего»</a:t>
            </a:r>
          </a:p>
          <a:p>
            <a:r>
              <a:rPr lang="ru-RU" alt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Пузикова</a:t>
            </a: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Майя Владимировна</a:t>
            </a:r>
            <a:endParaRPr lang="ru-RU" altLang="ru-RU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6021288"/>
            <a:ext cx="11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Тула 2021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Задача 1.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Представьте, что вы капитан круизного лайнера, на котором путешествуют 500 пассажиров. Этот лайнер плывёт со скоростью 20 узлов в час (один узел равен 1,852 км/ч), предполагаемое время путешествия 7 дней. Сколько лет капитану корабля?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41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Задача 2.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Братья Андрей и Миша Ивановы играют в игру. Андрей загадывает число n, имеющее ровно 7 простых делителей. Миша придумывает гладкое пятимерное многообразие, описываемое формулой степени не более чем n</a:t>
            </a:r>
            <a:r>
              <a:rPr lang="ru-RU" sz="20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Андрей указывает 5 точек на этом многообразии и объявляет длины не более чем 7 отрезков, соединяющих эти точки в пространстве R25. Если выбранные точки вместе с указанными Андреем отрезками образуют жёсткую структуру второго порядка, то побеждает Миша. В противном случае мальчики меняются местами: Андрей придумывает другое гладкое многообразие, проходящее через эти 5 точек, и Миша указывает 5 точек на нём. Игра продолжается, пока либо у кого-то из мальчиков не получилась жёсткая структура, либо не прошло 1003 хода — в этом случае побеждает Миша. В зависимости от n назовите фамилию победителя при правильной игре.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05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</p:txBody>
      </p:sp>
    </p:spTree>
    <p:extLst>
      <p:ext uri="{BB962C8B-B14F-4D97-AF65-F5344CB8AC3E}">
        <p14:creationId xmlns:p14="http://schemas.microsoft.com/office/powerpoint/2010/main" val="5135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Объект 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13277"/>
            <a:ext cx="8136904" cy="44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0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Незнакомый контекст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1.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 закону Ома для полной цепи сила тока, измеряемая в амперах, равна</a:t>
            </a:r>
            <a:r>
              <a:rPr lang="ru-RU" sz="180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I=ε/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R+r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 ε — ЭДС источника (в вольтах), r=1 Ом — его внутреннее сопротивление, R — сопротивление цепи (в омах). При каком наименьшем сопротивлении цепи сила тока будет составлять не более 4% от силы тока короткого замыкания 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Iкз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=ε/r? (Ответ выразите в омах.)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Локатор батискафа, равномерно погружающегося вертикально вниз, испускает ультразвуковые импульсы частотой 185 МГц. Скорость погружения батискафа v (в м/с) вычисляется по формуле v=c⋅(f−f</a:t>
            </a:r>
            <a:r>
              <a:rPr lang="ru-RU" sz="1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)/f+f</a:t>
            </a:r>
            <a:r>
              <a:rPr lang="ru-RU" sz="1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 c=1500 м/c — скорость звука в воде, f</a:t>
            </a:r>
            <a:r>
              <a:rPr lang="ru-RU" sz="1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частота испускаемых импульсов (в МГц), f — частота отражённого от дна сигнала (в МГц), регистрируемая приёмником. Определите частоту отражённого сигнала, если скорость погружения батискафа равна 20 м/с. Ответ дайте в МГц.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33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Незнакомый контекст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</a:t>
            </a:r>
            <a:r>
              <a:rPr lang="ru-RU" sz="180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Автомобильное колесо, как правило, представляет из себя металлический диск с установленной на него резиновой шиной. Диаметр диска совпадает с диаметром внутреннего отверстия в шине.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маркировки автомобильных шин применяется единая система обозначений. Например, 195/65R15 (рис. A). Первое число (число 195 в приведённом примере) обозначает ширину шины в миллиметрах (параметр B на рисунке Б). Второе число (число 65 в приведённом примере) — процентное отношение высоты боковины (параметр H на рисунке 2) к ширине шины, то есть 100</a:t>
            </a:r>
            <a:r>
              <a:rPr lang="ru-RU" sz="1800" dirty="0" smtClean="0">
                <a:solidFill>
                  <a:srgbClr val="292B2C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ru-RU" sz="180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 descr="https://studio.dppo.edu.ru/asset-v1:RC+001+2020+type@asset+block@fg_block4_0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3093"/>
            <a:ext cx="6105525" cy="2973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9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05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графике изображена зависимость температуры от времени в процессе разогрева двигателя легкового автомобиля. На горизонтальной оси отмечено время в минутах, прошедшее с момента запуска двигателя; на вертикальной оси — температура двигателя в градусах Цельсия.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Пользуясь графиком, поставьте в соответствие каждому интервалу времени характеристику процесса разогрева двигателя на этом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интервале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45025"/>
            <a:ext cx="3960440" cy="24378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0658"/>
              </p:ext>
            </p:extLst>
          </p:nvPr>
        </p:nvGraphicFramePr>
        <p:xfrm>
          <a:off x="5190653" y="3659287"/>
          <a:ext cx="3845843" cy="2232244"/>
        </p:xfrm>
        <a:graphic>
          <a:graphicData uri="http://schemas.openxmlformats.org/drawingml/2006/table">
            <a:tbl>
              <a:tblPr firstRow="1" firstCol="1" bandRow="1"/>
              <a:tblGrid>
                <a:gridCol w="1048192">
                  <a:extLst>
                    <a:ext uri="{9D8B030D-6E8A-4147-A177-3AD203B41FA5}">
                      <a16:colId xmlns:a16="http://schemas.microsoft.com/office/drawing/2014/main" xmlns="" val="859023894"/>
                    </a:ext>
                  </a:extLst>
                </a:gridCol>
                <a:gridCol w="2797651">
                  <a:extLst>
                    <a:ext uri="{9D8B030D-6E8A-4147-A177-3AD203B41FA5}">
                      <a16:colId xmlns:a16="http://schemas.microsoft.com/office/drawing/2014/main" xmlns="" val="2940438018"/>
                    </a:ext>
                  </a:extLst>
                </a:gridCol>
              </a:tblGrid>
              <a:tr h="4761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Интервалы времени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7295023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Самый медленный рост температуры.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8277061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падала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131094"/>
                  </a:ext>
                </a:extLst>
              </a:tr>
              <a:tr h="4761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находилась в пределах от 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С40</a:t>
                      </a:r>
                      <a:r>
                        <a:rPr lang="ru-RU" sz="105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∘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до 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С80</a:t>
                      </a:r>
                      <a:r>
                        <a:rPr lang="ru-RU" sz="105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∘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375296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05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7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не превышала </a:t>
                      </a:r>
                      <a:r>
                        <a:rPr lang="ru-RU" sz="1050" dirty="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С30</a:t>
                      </a:r>
                      <a:r>
                        <a:rPr lang="ru-RU" sz="105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∘</a:t>
                      </a:r>
                      <a:r>
                        <a:rPr lang="ru-RU" sz="1050" dirty="0"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350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5.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Марк (из Сиднея в Австралии) и Ганс (из Берлина в Германии) часто общаются друг с другом в Интернете. Им нужно быть в сети в одно и то же время, чтобы они смогли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поболтать.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удобное для общения время, Ганс просмотрел таблицы, в которых дано время в различных частях мира, и нашёл следующую информацию: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Ганс может общаться с 7:00 до 9:00 и с 16:30 до 23:00 по местному времени, а Марк может общаться с 7:00 до 9:00 и с 16:30 до 18:00 по местному времени. Какое время было бы удобно для мальчиков, чтобы они могли поболтать?</a:t>
            </a:r>
          </a:p>
        </p:txBody>
      </p:sp>
      <p:pic>
        <p:nvPicPr>
          <p:cNvPr id="6" name="Рисунок 5" descr="https://studio.dppo.edu.ru/asset-v1:RC+001+2020+type@asset+block@fg_information_gans_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752528" cy="190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udio.dppo.edu.ru/asset-v1:RC+001+2020+type@asset+block@fg_block6_cloc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0795"/>
            <a:ext cx="4032448" cy="223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4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936" y="148478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 вступать в отношения с внешней средой и максимально быстро адаптироваться и функционировать в ней. </a:t>
            </a:r>
          </a:p>
        </p:txBody>
      </p:sp>
      <p:pic>
        <p:nvPicPr>
          <p:cNvPr id="6" name="Рисунок 5" descr="C:\Users\Пользователь\Desktop\все папки\премия\вебинар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924944"/>
            <a:ext cx="631616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4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02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Полотенце стоило 80 рублей. Ближе к дачному сезону оно подорожало на 25%. Сколько оно стало стоить?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Полотенце стоило 100 рублей, но в конце сезона оно подешевело на 20%. Сколько стало стоить полотенце со скидкой?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Розничная цена на полотенце составляет 100 рублей, при этом известно, что розничная цена образуется при наценке на оптовую цену 25%. Какова оптовая цена этого полотенца?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4.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Оптовая цена на полотенце составляет 80% от розничной. Какова розничная цена, если оптовая цена 80 рублей?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городе два магазина. В первом висит объявление о снижении цен на 80%, во втором — о снижении цен в 5 раз. В какой магазин пойти покупателю, если цены в обоих магазинах до снижения были одинаковыми?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7638"/>
            <a:ext cx="8712968" cy="45259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17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6.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таблице представлены данные о стоимости некоторой модели смартфона в различных магазинах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наименьшую стоимость смартфона среди представленных предложений. Ответ дайте в рублях.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170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170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7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Интернет-провайдер (компания, оказывающая услуги по подключению к сети Интернет) предлагает три тарифных плана.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17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94898"/>
              </p:ext>
            </p:extLst>
          </p:nvPr>
        </p:nvGraphicFramePr>
        <p:xfrm>
          <a:off x="539552" y="2560433"/>
          <a:ext cx="5400600" cy="1434735"/>
        </p:xfrm>
        <a:graphic>
          <a:graphicData uri="http://schemas.openxmlformats.org/drawingml/2006/table">
            <a:tbl>
              <a:tblPr firstRow="1" firstCol="1" bandRow="1"/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58028918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3622799554"/>
                    </a:ext>
                  </a:extLst>
                </a:gridCol>
              </a:tblGrid>
              <a:tr h="2933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смартфона (руб.)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4912509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«ОК-Техника»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526918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«Скоростной»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1876742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«Магия связи»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41276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«Про-фон»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3468537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«Смартфон и Ко»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7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77162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59472"/>
              </p:ext>
            </p:extLst>
          </p:nvPr>
        </p:nvGraphicFramePr>
        <p:xfrm>
          <a:off x="395536" y="5013176"/>
          <a:ext cx="7920880" cy="1483914"/>
        </p:xfrm>
        <a:graphic>
          <a:graphicData uri="http://schemas.openxmlformats.org/drawingml/2006/table">
            <a:tbl>
              <a:tblPr firstRow="1" firstCol="1" bandRow="1"/>
              <a:tblGrid>
                <a:gridCol w="1394171">
                  <a:extLst>
                    <a:ext uri="{9D8B030D-6E8A-4147-A177-3AD203B41FA5}">
                      <a16:colId xmlns:a16="http://schemas.microsoft.com/office/drawing/2014/main" xmlns="" val="216855194"/>
                    </a:ext>
                  </a:extLst>
                </a:gridCol>
                <a:gridCol w="3230886">
                  <a:extLst>
                    <a:ext uri="{9D8B030D-6E8A-4147-A177-3AD203B41FA5}">
                      <a16:colId xmlns:a16="http://schemas.microsoft.com/office/drawing/2014/main" xmlns="" val="384624625"/>
                    </a:ext>
                  </a:extLst>
                </a:gridCol>
                <a:gridCol w="3295823">
                  <a:extLst>
                    <a:ext uri="{9D8B030D-6E8A-4147-A177-3AD203B41FA5}">
                      <a16:colId xmlns:a16="http://schemas.microsoft.com/office/drawing/2014/main" xmlns="" val="4066128955"/>
                    </a:ext>
                  </a:extLst>
                </a:gridCol>
              </a:tblGrid>
              <a:tr h="43497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Тарифный план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Абонентская плата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трафик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397569"/>
                  </a:ext>
                </a:extLst>
              </a:tr>
              <a:tr h="25010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«0»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 руб. за 1 МБ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2058278"/>
                  </a:ext>
                </a:extLst>
              </a:tr>
              <a:tr h="34190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«500»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 руб. за 500 МБ трафика в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руб. за 1 МБ сверх 500 МБ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1393374"/>
                  </a:ext>
                </a:extLst>
              </a:tr>
              <a:tr h="34190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«800»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 руб. за 800 МБ трафика в 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 руб. за 1 МБ сверх 800 МБ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326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4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92888" cy="922114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047293"/>
              </p:ext>
            </p:extLst>
          </p:nvPr>
        </p:nvGraphicFramePr>
        <p:xfrm>
          <a:off x="215900" y="921876"/>
          <a:ext cx="8712200" cy="611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100">
                  <a:extLst>
                    <a:ext uri="{9D8B030D-6E8A-4147-A177-3AD203B41FA5}">
                      <a16:colId xmlns:a16="http://schemas.microsoft.com/office/drawing/2014/main" xmlns="" val="394690516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xmlns="" val="1076178855"/>
                    </a:ext>
                  </a:extLst>
                </a:gridCol>
              </a:tblGrid>
              <a:tr h="53408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Таня на летних каникулах приезжает в гости к дедушке в деревню Антоновка (на плане обозначена цифрой 1).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 конце каникул дедушка на машине собирается отвезти Таню на автобусную станцию, которая находится в деревне Богданово. Из Антоновки в Богданово можно проехать по просёлочной дороге мимо реки. Есть другой путь — по шоссе до деревни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Ванютино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где нужно повернуть под прямым углом налево на другое шоссе, ведущее в Богданово. Третий маршрут проходит по просёлочной дороге мимо пруда до деревни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где можно свернуть на шоссе до Богданово. Четвёртый маршрут пролегает по шоссе до деревни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Доломино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от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Доломино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просёлочной дороге мимо конюшни и от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Горюново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Богданово по шоссе. Ещё один маршрут проходит по шоссе до деревни Егорка, по просёлочной дороге мимо конюшни от Егорки до Жилино и по шоссе от Жилино до Богданово. Шоссе и просёлочные дороги образуют прямоугольн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ые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треугольники. Найдите расстояние от Антоновки до Егорки по шоссе.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от Антоновки до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Доломино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равно 12 км, от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Доломино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Егорки — 4 км, от Егорки до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Ванютино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— 12 км, от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Ванютино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— 15 км, от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Ванютино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Жилино — 9 км, а от Жилино до Богданово — 12 км. Пользуясь описанием выше, определите, какими цифрами на плане обозначены деревни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Ванютино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Горюново</a:t>
                      </a: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Егорка, Жилино.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8574942"/>
                  </a:ext>
                </a:extLst>
              </a:tr>
              <a:tr h="3446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8872406"/>
                  </a:ext>
                </a:extLst>
              </a:tr>
            </a:tbl>
          </a:graphicData>
        </a:graphic>
      </p:graphicFrame>
      <p:pic>
        <p:nvPicPr>
          <p:cNvPr id="6" name="Рисунок 5" descr="https://studio.dppo.edu.ru/asset-v1:RC+001+2020+type@asset+block@fg_geometry_0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320480" cy="346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6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01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Функциональная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Список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литературы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оf.fipi.ru 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институт педагогических измерений. Банк открытых заданий.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hpps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://oge.sdamgia.ru/Образовательный портал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СДАМ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ГИА: РЕШУ ВПР, ОГЭ, ЕГЭ и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ЦТ.Образовательный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портал для подготовки к экзаменам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ОГЭ-2020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Математика. 9 класс. Основной государственный экзамен./И.Р. Высоцкий, Л.О. Рослова, Л.В.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Семенов,П.И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Захаров; под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ред.И.В.Ященко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М.: Издательство «Экзамен»,МЦНМО,2020.)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С.С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Минаева. Дроби и проценты.5-7 классы. ФГОС/.-М.: Издательство «Экзамен», 2016.- 125 с.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Калинкина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Е.Н. Сборник заданий по развитию функциональной математической грамотности обучающихся 5-9 классов.-Новокуйбышевск, 2019.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Козлова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С.А. Контрольно-измерительные материалы. Тесты и самостоятельные работы к учебнику «Математика», 5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С.А.Козлова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А.Г. Рубин, В.Н.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Гераськин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.-М.: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Баласс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2014.-112с.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Развитие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функциональной грамотности обучающихся  основной школы: методическое пособие для педагогов /Под общей редакцией Л.Ю. Панариной, И.В. Сорокиной, О.А. Смагиной, Е.А. Зайцевой. – Самара: СИПКРО, 2019. - с.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Сергеева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Т.Ф. Математика на каждый день.6-8 классы: пособие для общеобразовательных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 Т.Ф. Сергеева.- М.: Просвещение, 2020.-112 с.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784976" cy="1143000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 грамотность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783" y="155679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индивидуума проводить математические рассуждения и формулировать, применять, интерпретировать математику для решения проблем  в разнообразных контекстах реального мира.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8090892" cy="310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1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97456"/>
            <a:ext cx="8532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распознавать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проблемы, возникающие в окружающей действительности и решаемые средствами математики;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формулировать эти проблемы на языке математики;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решать проблемы, используя математические факты и методы;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анализировать использованные методы решения;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интерпретировать полученные результаты с учетом поставленной проблемы;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формулировать и записывать результаты решения.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1663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Учащиеся, которые овладели математической грамотностью, способны:</a:t>
            </a:r>
          </a:p>
        </p:txBody>
      </p:sp>
    </p:spTree>
    <p:extLst>
      <p:ext uri="{BB962C8B-B14F-4D97-AF65-F5344CB8AC3E}">
        <p14:creationId xmlns:p14="http://schemas.microsoft.com/office/powerpoint/2010/main" val="30167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«Проблемное поле» </a:t>
            </a:r>
            <a:endParaRPr lang="ru-RU" sz="4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Во-первых, обучающиеся испытывают затруднения, связанные с продуктивным чтением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Во-вторых, как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сформулировать  (переформулировать) задачу, чтобы найти тот математический аппарат, с помощью которого уже можно решить привычную математическую задачу?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784976" cy="1143000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 грамотность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4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Прикидки и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1.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Показания счётчика электроэнергии 1 января составляли 32768 киловатт-часов, а 1 февраля — 32864 киловатт-часов. По текущему тарифу стоимость 1 киловатт-часа электроэнергии составляет 3 рубля 50 копеек. Сколько нужно заплатить за электроэнергию за январь?</a:t>
            </a:r>
          </a:p>
          <a:p>
            <a:pPr lvl="0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Установите соответствие между величинами и их возможными значениями. К каждому элементу первого столбца подберите соответствующий элемент из второго столбца.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12" y="4108212"/>
            <a:ext cx="620016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Прикидки и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рисунке изображены автобус и автомобиль. Длина автомобиля равна 4,2 м. Какова примерная длина автобуса? Ответ дайте в сантиметрах.</a:t>
            </a:r>
          </a:p>
        </p:txBody>
      </p:sp>
      <p:pic>
        <p:nvPicPr>
          <p:cNvPr id="4" name="Рисунок 3" descr="https://studio.dppo.edu.ru/asset-v1:RC+001+2020+type@asset+block@fg_fg_redcar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717032"/>
            <a:ext cx="4248472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6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ункциональная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Прикидки и оценки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текста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Логическая грамотность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контекст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55_Eduglobalizatio ШАБЛОН</Template>
  <TotalTime>852</TotalTime>
  <Words>783</Words>
  <Application>Microsoft Office PowerPoint</Application>
  <PresentationFormat>Экран (4:3)</PresentationFormat>
  <Paragraphs>168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Edu globalization</vt:lpstr>
      <vt:lpstr>Формирование функциональной грамотности у обучающихся на уроках математики  </vt:lpstr>
      <vt:lpstr>Функциональная грамотность</vt:lpstr>
      <vt:lpstr>Математическая  грамотность</vt:lpstr>
      <vt:lpstr>Презентация PowerPoint</vt:lpstr>
      <vt:lpstr>«Проблемное поле» </vt:lpstr>
      <vt:lpstr>Математическая  грамотность</vt:lpstr>
      <vt:lpstr>Прикидки и оценки</vt:lpstr>
      <vt:lpstr>Прикидки и оценки</vt:lpstr>
      <vt:lpstr>Функциональная грамотность</vt:lpstr>
      <vt:lpstr>Чтение текста</vt:lpstr>
      <vt:lpstr>Чтение текста</vt:lpstr>
      <vt:lpstr>Функциональная грамотность</vt:lpstr>
      <vt:lpstr>Логическая грамотность</vt:lpstr>
      <vt:lpstr>Функциональная грамотность</vt:lpstr>
      <vt:lpstr>Незнакомый контекст</vt:lpstr>
      <vt:lpstr>Незнакомый контекст</vt:lpstr>
      <vt:lpstr>Функциональная грамотность</vt:lpstr>
      <vt:lpstr>Работа с графическими представлениями информации</vt:lpstr>
      <vt:lpstr>Работа с графическими представлениями информации</vt:lpstr>
      <vt:lpstr>Функциональная грамотность</vt:lpstr>
      <vt:lpstr>Экономика</vt:lpstr>
      <vt:lpstr>Экономика</vt:lpstr>
      <vt:lpstr>Функциональная грамотность</vt:lpstr>
      <vt:lpstr>Геометрия</vt:lpstr>
      <vt:lpstr>Функциональная грамотность</vt:lpstr>
      <vt:lpstr>Функциональная грамотность. Список литературы </vt:lpstr>
    </vt:vector>
  </TitlesOfParts>
  <Company>МБОУ СШ№11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школьников на уроках математики в условиях обновления содержания образования</dc:title>
  <dc:subject>Проблемный семинар</dc:subject>
  <dc:creator>Полякова Е.А.</dc:creator>
  <cp:lastModifiedBy>Виталий</cp:lastModifiedBy>
  <cp:revision>41</cp:revision>
  <dcterms:created xsi:type="dcterms:W3CDTF">2020-10-16T18:47:06Z</dcterms:created>
  <dcterms:modified xsi:type="dcterms:W3CDTF">2021-12-14T22:35:15Z</dcterms:modified>
</cp:coreProperties>
</file>