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69" r:id="rId25"/>
    <p:sldId id="270" r:id="rId26"/>
    <p:sldId id="271" r:id="rId27"/>
    <p:sldId id="272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99"/>
    <a:srgbClr val="723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pedsovet.su/metodika/refleksiya/5665_refleksiya_kak_etap_uroka_fgos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ШКОЛА НАСТАВНИЧЕСТВА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357694"/>
            <a:ext cx="7406640" cy="207170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СТИЛИ ПЕДАГОГИЧЕСКОГО ОБЩЕНИЯ</a:t>
            </a:r>
          </a:p>
          <a:p>
            <a:pPr algn="ctr"/>
            <a:r>
              <a:rPr lang="ru-RU" sz="2800" b="1" i="1" dirty="0" smtClean="0">
                <a:solidFill>
                  <a:srgbClr val="723828"/>
                </a:solidFill>
              </a:rPr>
              <a:t>СЕМИНАР-ПРАКТИКУМ</a:t>
            </a:r>
          </a:p>
          <a:p>
            <a:pPr algn="ctr"/>
            <a:r>
              <a:rPr lang="ru-RU" sz="2800" b="1" i="1" dirty="0" smtClean="0">
                <a:solidFill>
                  <a:srgbClr val="723828"/>
                </a:solidFill>
              </a:rPr>
              <a:t>ТУЛА, 2021</a:t>
            </a:r>
          </a:p>
          <a:p>
            <a:pPr algn="ctr"/>
            <a:endParaRPr lang="ru-RU" sz="2800" b="1" i="1" dirty="0" smtClean="0">
              <a:solidFill>
                <a:srgbClr val="723828"/>
              </a:solidFill>
            </a:endParaRPr>
          </a:p>
          <a:p>
            <a:pPr algn="ctr"/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https://cf.ppt-online.org/files/slide/c/cAwYedpFkNGB1H5RjEMWgyQT9oPtnfzxivZ2lV/slide-0.jpg"/>
          <p:cNvPicPr/>
          <p:nvPr/>
        </p:nvPicPr>
        <p:blipFill>
          <a:blip r:embed="rId2"/>
          <a:srcRect l="19714" t="27623" b="7709"/>
          <a:stretch>
            <a:fillRect/>
          </a:stretch>
        </p:blipFill>
        <p:spPr bwMode="auto">
          <a:xfrm>
            <a:off x="2714612" y="1285860"/>
            <a:ext cx="4772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42852"/>
            <a:ext cx="5643602" cy="107157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ПЛЮСЫ И МИНУСЫ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ТРАДИЦИОННЫХ СТИЛЕЙ ОБЩЕНИЯ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https://deti-i-mama.ru/wp-content/uploads/2016/04/uchitel-i-uche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357298"/>
            <a:ext cx="7576398" cy="507209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/>
          <a:srcRect l="10097" t="21429" r="51358" b="22394"/>
          <a:stretch>
            <a:fillRect/>
          </a:stretch>
        </p:blipFill>
        <p:spPr bwMode="auto">
          <a:xfrm>
            <a:off x="1214414" y="1428736"/>
            <a:ext cx="7643866" cy="521497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286676" cy="164307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КАКОВ ВАШ СТИЛЬ ПЕДАГОГИЧЕСКОГО ОБЩЕНИЯ?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900igr.net/up/datas/158011/008.jpg"/>
          <p:cNvPicPr/>
          <p:nvPr/>
        </p:nvPicPr>
        <p:blipFill>
          <a:blip r:embed="rId2"/>
          <a:srcRect l="32389" t="35470" r="27044" b="10256"/>
          <a:stretch>
            <a:fillRect/>
          </a:stretch>
        </p:blipFill>
        <p:spPr bwMode="auto">
          <a:xfrm>
            <a:off x="2285984" y="2285992"/>
            <a:ext cx="53578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286676" cy="164307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КАКОВ ВАШ СТИЛЬ ПЕДАГОГИЧЕСКОГО ОБЩЕНИЯ?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928802"/>
            <a:ext cx="7576398" cy="450059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5045" t="17950" r="51597" b="27076"/>
          <a:stretch>
            <a:fillRect/>
          </a:stretch>
        </p:blipFill>
        <p:spPr bwMode="auto">
          <a:xfrm>
            <a:off x="1643042" y="1928802"/>
            <a:ext cx="6291293" cy="421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200026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КОММУНИКАЦИОННО-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МЕТОДИЧЕСКАЯ КОПИЛКА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https://1.bp.blogspot.com/-hybX_LM3liE/YBrp4K8mjtI/AAAAAAAAAZc/LdJG9awBR_QMmMgth4b9Gy1ox-B_KE9TgCLcBGAsYHQ/s1215/_%25D0%25BA%25D0%25BE%25D0%25BF%25D0%25B8%25D0%25BB%25D0%25BA%25D0%25B0.png"/>
          <p:cNvPicPr/>
          <p:nvPr/>
        </p:nvPicPr>
        <p:blipFill>
          <a:blip r:embed="rId2"/>
          <a:srcRect l="4794" t="44854" r="4927" b="7767"/>
          <a:stretch>
            <a:fillRect/>
          </a:stretch>
        </p:blipFill>
        <p:spPr bwMode="auto">
          <a:xfrm>
            <a:off x="1357290" y="2143116"/>
            <a:ext cx="7500989" cy="251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98080" cy="44003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ЭКРАН НАСТРОЕНИЯ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29058" y="714356"/>
            <a:ext cx="2286016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ЭКРАН-ТАБЛИЦА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Елена\Desktop\img19.jpg"/>
          <p:cNvPicPr/>
          <p:nvPr/>
        </p:nvPicPr>
        <p:blipFill>
          <a:blip r:embed="rId2"/>
          <a:srcRect t="8547"/>
          <a:stretch>
            <a:fillRect/>
          </a:stretch>
        </p:blipFill>
        <p:spPr bwMode="auto">
          <a:xfrm>
            <a:off x="1428728" y="1071546"/>
            <a:ext cx="307183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6215074" y="5429264"/>
            <a:ext cx="2714644" cy="428628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400" b="1" dirty="0" smtClean="0">
                <a:solidFill>
                  <a:schemeClr val="accent3">
                    <a:lumMod val="75000"/>
                  </a:schemeClr>
                </a:solidFill>
              </a:rPr>
              <a:t>ЭКРАН-ИЛЛЮСТРАЦИЯ</a:t>
            </a:r>
          </a:p>
          <a:p>
            <a:pPr>
              <a:buNone/>
            </a:pP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 descr="C:\Users\Елена\Desktop\58361343_w640_h640_ugolok-nastroeniya-pyatitsvet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857760"/>
            <a:ext cx="2071670" cy="1643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57752" y="1000108"/>
          <a:ext cx="4071968" cy="3571896"/>
        </p:xfrm>
        <a:graphic>
          <a:graphicData uri="http://schemas.openxmlformats.org/drawingml/2006/table">
            <a:tbl>
              <a:tblPr/>
              <a:tblGrid>
                <a:gridCol w="1017992"/>
                <a:gridCol w="1017992"/>
                <a:gridCol w="1017992"/>
                <a:gridCol w="1017992"/>
              </a:tblGrid>
              <a:tr h="387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Делает меня весёлым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Воспринимается без эмоций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Делает меня грустным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7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Физическое состояние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Погода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Одежда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Люди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Пища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ТВ передачи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Книги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Время дня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Домашние дела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Приятели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Школьные уроки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лево 8"/>
          <p:cNvSpPr/>
          <p:nvPr/>
        </p:nvSpPr>
        <p:spPr>
          <a:xfrm>
            <a:off x="4714876" y="5357826"/>
            <a:ext cx="1143008" cy="571504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91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ЗНАКОПИСЬ</a:t>
            </a:r>
            <a:endParaRPr lang="ru-RU" sz="3200" b="1" dirty="0"/>
          </a:p>
        </p:txBody>
      </p:sp>
      <p:pic>
        <p:nvPicPr>
          <p:cNvPr id="5" name="Содержимое 4" descr="C:\Users\Елена\Desktop\img1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335758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Елена\Desktop\im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335758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Елена\Desktop\img1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857628"/>
            <a:ext cx="400052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ЦВЕТОПИСЬ</a:t>
            </a:r>
            <a:endParaRPr lang="ru-RU" sz="3200" b="1" dirty="0"/>
          </a:p>
        </p:txBody>
      </p:sp>
      <p:pic>
        <p:nvPicPr>
          <p:cNvPr id="4" name="Рисунок 3" descr="C:\Users\Елена\Desktop\img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742955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504696" cy="65403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b="1" dirty="0" smtClean="0"/>
              <a:t>ЭКРАНЫ НАСТРОЕНИЯ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071678"/>
            <a:ext cx="3422144" cy="64294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ОДНОСЛОЖНЫЙ</a:t>
            </a:r>
            <a:endParaRPr lang="ru-RU" sz="28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57752" y="2071678"/>
            <a:ext cx="407196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КОМБИНИРОВАННЫЙ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214942" y="3429000"/>
            <a:ext cx="3714776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ПРОФИЛЬНЫЙ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429256" y="4572008"/>
            <a:ext cx="3500462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СОСТАВНОЙ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071934" y="2857496"/>
            <a:ext cx="399364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28728" y="3429000"/>
            <a:ext cx="3786214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ИНДИВИДУАЛЬНЫЙ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28728" y="4572008"/>
            <a:ext cx="3993648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6576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ГРУППОВОЙ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https://catherineasquithgallery.com/uploads/posts/2021-02/1614531233_7-p-smailik-na-belom-fone-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2071702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214290"/>
            <a:ext cx="4981580" cy="64021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КОРЗИНА ИДЕЙ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571612"/>
            <a:ext cx="7406640" cy="47863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АЛГОРИТМ РАБОТЫ</a:t>
            </a:r>
          </a:p>
          <a:p>
            <a:pPr lvl="0" algn="just">
              <a:spcBef>
                <a:spcPts val="0"/>
              </a:spcBef>
            </a:pPr>
            <a:r>
              <a:rPr lang="ru-RU" sz="1900" dirty="0" smtClean="0"/>
              <a:t>1. Объявляется задача .</a:t>
            </a:r>
          </a:p>
          <a:p>
            <a:pPr lvl="0" algn="just">
              <a:spcBef>
                <a:spcPts val="0"/>
              </a:spcBef>
            </a:pPr>
            <a:r>
              <a:rPr lang="ru-RU" sz="1900" dirty="0" smtClean="0"/>
              <a:t>2. Индивидуальная работа. Каждый ученик </a:t>
            </a:r>
            <a:r>
              <a:rPr lang="ru-RU" sz="1900" dirty="0" err="1" smtClean="0"/>
              <a:t>тезисно</a:t>
            </a:r>
            <a:r>
              <a:rPr lang="ru-RU" sz="1900" dirty="0" smtClean="0"/>
              <a:t> записывает на листочке  те мероприятия , которые ему интересны.</a:t>
            </a:r>
          </a:p>
          <a:p>
            <a:pPr lvl="0" algn="just">
              <a:spcBef>
                <a:spcPts val="0"/>
              </a:spcBef>
            </a:pPr>
            <a:r>
              <a:rPr lang="ru-RU" sz="1900" dirty="0" smtClean="0"/>
              <a:t>3. Работа в парах или в группах. </a:t>
            </a:r>
          </a:p>
          <a:p>
            <a:pPr lvl="0" algn="just">
              <a:spcBef>
                <a:spcPts val="0"/>
              </a:spcBef>
            </a:pPr>
            <a:r>
              <a:rPr lang="ru-RU" sz="1900" dirty="0" smtClean="0"/>
              <a:t>4. Работа с классом. </a:t>
            </a:r>
          </a:p>
          <a:p>
            <a:pPr lvl="0" algn="just"/>
            <a:r>
              <a:rPr lang="ru-RU" sz="1900" dirty="0" smtClean="0"/>
              <a:t>5. </a:t>
            </a:r>
            <a:r>
              <a:rPr lang="ru-RU" sz="2000" dirty="0" smtClean="0"/>
              <a:t>Все идеи и предложения осмысливаются и анализируются в дальнейшем ходе работы.</a:t>
            </a:r>
          </a:p>
          <a:p>
            <a:pPr lvl="0" algn="just"/>
            <a:r>
              <a:rPr lang="ru-RU" sz="2000" dirty="0" smtClean="0"/>
              <a:t>  6. Постепенно из "корзины" должны исчезнуть все неправильные или неважные мероприятия , а остаться "выжимка" из верных.</a:t>
            </a:r>
          </a:p>
          <a:p>
            <a:pPr lvl="0" algn="just"/>
            <a:r>
              <a:rPr lang="ru-RU" sz="2000" dirty="0" smtClean="0"/>
              <a:t>7. На </a:t>
            </a:r>
            <a:r>
              <a:rPr lang="ru-RU" sz="2000" dirty="0" smtClean="0">
                <a:hlinkClick r:id="rId2"/>
              </a:rPr>
              <a:t>этапе рефлексии</a:t>
            </a:r>
            <a:r>
              <a:rPr lang="ru-RU" sz="2000" dirty="0" smtClean="0"/>
              <a:t> можно снова обратиться к "Корзине идей", чтобы подвести итог работы.</a:t>
            </a:r>
          </a:p>
          <a:p>
            <a:pPr lvl="0"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В результате появляется план работы классного коллектива на четверть , на год.</a:t>
            </a:r>
          </a:p>
          <a:p>
            <a:pPr lvl="0" algn="just">
              <a:spcBef>
                <a:spcPts val="0"/>
              </a:spcBef>
            </a:pPr>
            <a:endParaRPr lang="ru-RU" sz="1900" dirty="0" smtClean="0"/>
          </a:p>
        </p:txBody>
      </p:sp>
      <p:pic>
        <p:nvPicPr>
          <p:cNvPr id="5" name="Содержимое 3" descr="C:\Users\Елена\Desktop\img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2133616" cy="106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КОВЕР ИДЕЙ</a:t>
            </a:r>
            <a:endParaRPr lang="ru-RU" sz="3200" b="1" dirty="0"/>
          </a:p>
        </p:txBody>
      </p:sp>
      <p:pic>
        <p:nvPicPr>
          <p:cNvPr id="5" name="Рисунок 4" descr="C:\Users\Елена\Desktop\Ковер иде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621510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113d/0011765c-028292f6/img1.jpg"/>
          <p:cNvPicPr/>
          <p:nvPr/>
        </p:nvPicPr>
        <p:blipFill>
          <a:blip r:embed="rId2"/>
          <a:srcRect l="26937" t="52350" r="12453"/>
          <a:stretch>
            <a:fillRect/>
          </a:stretch>
        </p:blipFill>
        <p:spPr bwMode="auto">
          <a:xfrm>
            <a:off x="1285852" y="214290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85918" y="3786190"/>
            <a:ext cx="7215238" cy="278608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ОТРАЖЕНИЕ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Коммуникативной компетентности педагога       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Привычек педагога в общении и взаимоотношении с учениками, родителями/законными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представителями, коллегами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Творческой стороны личности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педагога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86314" y="285728"/>
            <a:ext cx="4000528" cy="235745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55000" lnSpcReduction="2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СТИЛЬ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ПЕДАГОГИЧЕСКОГО ОБЩЕНИЯ -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это сложившаяся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 способов 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приемов,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которые педагог использует при взаимодействии с обучающимися, их родителями/законными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представителями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другими педагогами.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857752" y="2857496"/>
            <a:ext cx="571504" cy="85725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285852" y="4286256"/>
            <a:ext cx="428628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357554" y="3786190"/>
            <a:ext cx="2786082" cy="28575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285852" y="4786322"/>
            <a:ext cx="428628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285852" y="6143644"/>
            <a:ext cx="428628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НАПИСАНИЕ СИНКВЕЙНА</a:t>
            </a:r>
            <a:endParaRPr lang="ru-RU" b="1" dirty="0"/>
          </a:p>
        </p:txBody>
      </p:sp>
      <p:pic>
        <p:nvPicPr>
          <p:cNvPr id="5" name="Рисунок 4" descr="C:\Users\Елена\Desktop\img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000504"/>
            <a:ext cx="3071834" cy="221457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Елена\Desktop\slide_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85860"/>
            <a:ext cx="271464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Елена\Desktop\img6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357298"/>
            <a:ext cx="2971800" cy="2144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6877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200" b="1" dirty="0" smtClean="0"/>
              <a:t>БАСКЕТ-МЕТОД</a:t>
            </a:r>
            <a:endParaRPr lang="ru-RU" sz="3200" b="1" dirty="0"/>
          </a:p>
        </p:txBody>
      </p:sp>
      <p:pic>
        <p:nvPicPr>
          <p:cNvPr id="4" name="Рисунок 3" descr="C:\Users\Елена\Desktop\slide-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6451311" cy="4958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406640" cy="64021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МЕТОД ФИШФОУН</a:t>
            </a:r>
            <a:endParaRPr lang="ru-RU" b="1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1500166" y="1071546"/>
          <a:ext cx="4429125" cy="2619375"/>
        </p:xfrm>
        <a:graphic>
          <a:graphicData uri="http://schemas.openxmlformats.org/presentationml/2006/ole">
            <p:oleObj spid="_x0000_s38913" name="Слайд" r:id="rId3" imgW="4570541" imgH="3427323" progId="PowerPoint.Slide.12">
              <p:embed/>
            </p:oleObj>
          </a:graphicData>
        </a:graphic>
      </p:graphicFrame>
      <p:pic>
        <p:nvPicPr>
          <p:cNvPr id="6" name="Рисунок 5" descr="C:\Users\Елена\Desktop\img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929066"/>
            <a:ext cx="4714908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МЕТОД «АКВАРИУМ»</a:t>
            </a:r>
            <a:endParaRPr lang="ru-RU" sz="3200" b="1" dirty="0"/>
          </a:p>
        </p:txBody>
      </p:sp>
      <p:pic>
        <p:nvPicPr>
          <p:cNvPr id="4" name="Рисунок 3" descr="C:\Users\Елена\Desktop\img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5572164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42852"/>
            <a:ext cx="5643602" cy="92869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ПСИХОЛОГИЧЕСКИЙ ТРЕНИНГ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214422"/>
            <a:ext cx="7786742" cy="5429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Ситуация 1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Вы приступили к проведению урока, все учащиеся успокоились, настала тишина, и вдруг в классе кто-то громко засмеялся. Когда вы, не успев ничего сказать, вопросительно и удивленно посмотрели на учащегося, который засмеялся, он, смотря вам прямо в глаза, заявил: «Мне всегда смешно глядеть на вас, и хочется смеяться, когда вы начинаете вести занятия».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/>
                </a:solidFill>
              </a:rPr>
              <a:t>Как вы отреагируете на это? Выберите и отметьте подходящий вариант словесной реакции из числа предложенных ниже.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/>
                </a:solidFill>
              </a:rPr>
              <a:t>1. «Вот тебе и на!»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/>
                </a:solidFill>
              </a:rPr>
              <a:t>2. «А что тебе смешно?»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/>
                </a:solidFill>
              </a:rPr>
              <a:t>3. «Ну, и ради бога!»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/>
                </a:solidFill>
              </a:rPr>
              <a:t>4. «Ты что, </a:t>
            </a:r>
            <a:r>
              <a:rPr lang="ru-RU" sz="2000" dirty="0" err="1" smtClean="0">
                <a:solidFill>
                  <a:schemeClr val="accent3"/>
                </a:solidFill>
              </a:rPr>
              <a:t>дурачок</a:t>
            </a:r>
            <a:r>
              <a:rPr lang="ru-RU" sz="2000" dirty="0" smtClean="0">
                <a:solidFill>
                  <a:schemeClr val="accent3"/>
                </a:solidFill>
              </a:rPr>
              <a:t>?»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/>
                </a:solidFill>
              </a:rPr>
              <a:t>5. «Люблю веселых людей».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/>
                </a:solidFill>
              </a:rPr>
              <a:t>6. «Я рад (а), что создаю у тебя веселое настроение». </a:t>
            </a:r>
          </a:p>
          <a:p>
            <a:pPr algn="just">
              <a:spcBef>
                <a:spcPts val="0"/>
              </a:spcBef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https://ds04.infourok.ru/uploads/ex/053b/00019f62-0497a211/hello_html_634eb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52"/>
            <a:ext cx="97298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500990" cy="92869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ПСИХОЛОГИЧЕСКИЙ ТРЕНИНГ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142984"/>
            <a:ext cx="7786742" cy="55007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Ситуация 2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В самом начале занятия или уже после того, как вы провели несколько занятий, учащийся заявляет вам: «Я не думаю, что вы, как педагог, сможете нас чему-то научить».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Ваша реакция: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1. «Твое дело -учиться, а не учить учителя».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2. «Таких, как ты, я, конечно, ничему не смогу научить».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3. «Может быть, тебе лучше перейти в другой класс или учиться у другого учителя?»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4. «Тебе просто не хочется учиться».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5. «Мне интересно знать, почему ты так думаешь».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6. «Давай поговорим об этом подробнее. В моем поведении, наверное, есть что-то такое, что наводит тебя на подобную мысль». </a:t>
            </a:r>
          </a:p>
          <a:p>
            <a:pPr algn="just">
              <a:spcBef>
                <a:spcPts val="0"/>
              </a:spcBef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500990" cy="92869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ПСИХОЛОГИЧЕСКИЙ ТРЕНИНГ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142984"/>
            <a:ext cx="7786742" cy="55007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Ситуация 3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Учитель дает учащемуся задание, а тот не хочет его выполнять и при этом заявляет: «Я не хочу это делать!» </a:t>
            </a:r>
          </a:p>
          <a:p>
            <a:pPr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Какой должна быть реакция учителя?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1. «Не хочешь -заставим!»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2. «Для чего же ты тогда пришел учиться?»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3. «Тем хуже для тебя, оставайся неучем. Твое поведение похоже на поведение человека, который назло своему лицу хотел бы отрезать себе нос».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4. «Ты отдаешь себе отчет в том, чем это может для тебя окончиться?»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5. «Не мог бы ты объяснить, почему?»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6. «Давай сядем и обсудим -может быть, ты и прав».</a:t>
            </a:r>
          </a:p>
          <a:p>
            <a:pPr algn="just">
              <a:spcBef>
                <a:spcPts val="0"/>
              </a:spcBef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500990" cy="92869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ПСИХОЛОГИЧЕСКИЙ ТРЕНИНГ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142984"/>
            <a:ext cx="7786742" cy="550072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Ситуация 4</a:t>
            </a:r>
          </a:p>
          <a:p>
            <a:pPr algn="ctr"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 одном из 8 классов школы был учащийся, который уже не первый раз оставался на второй год и был старше остальных. В начале учебного года он решил устроить испытание одной молодому педагогу. С первой минуты урока подросток начал отбивать такт какой-то мелодии, мешая проводить занятие. Педагог сделала замечание, но это не подействовало. Он не остановился. В классе начали смеяться. Урок мог быть сорван. </a:t>
            </a:r>
          </a:p>
          <a:p>
            <a:pPr algn="just">
              <a:spcBef>
                <a:spcPts val="0"/>
              </a:spcBef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500990" cy="92869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ПСИХОЛОГИЧЕСКИЙ ТРЕНИНГ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142984"/>
            <a:ext cx="7786742" cy="550072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Ситуация 5</a:t>
            </a:r>
          </a:p>
          <a:p>
            <a:pPr algn="ctr"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 перемене двое учеников, мальчик и девочка, громко спорят. Подошедший педагог узнает, что мальчик разбил новый плейер девочки, который она принесла в школу. Мальчик уверяет, что это вышло случайно. А девочка требует деньги за разбитую вещь или же новый плейер. Педагог отчитала девочку за то, что она принесла в школу дорогую вещь, дала ее однокласснику, а теперь его же и обвиняет. </a:t>
            </a:r>
          </a:p>
          <a:p>
            <a:pPr algn="just">
              <a:spcBef>
                <a:spcPts val="0"/>
              </a:spcBef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ИДЕМ НА УРОК ТЕХНОЛОГИИ…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285860"/>
            <a:ext cx="4004498" cy="5072098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33CC"/>
                </a:solidFill>
              </a:rPr>
              <a:t> </a:t>
            </a:r>
          </a:p>
          <a:p>
            <a:pPr algn="just"/>
            <a:r>
              <a:rPr lang="ru-RU" sz="3300" b="1" dirty="0" smtClean="0">
                <a:solidFill>
                  <a:srgbClr val="0033CC"/>
                </a:solidFill>
              </a:rPr>
              <a:t>Из прямоугольного листа сделайте квадрат, отрезав лишнюю часть.</a:t>
            </a:r>
          </a:p>
          <a:p>
            <a:pPr algn="just"/>
            <a:r>
              <a:rPr lang="ru-RU" sz="3300" b="1" dirty="0" smtClean="0">
                <a:solidFill>
                  <a:srgbClr val="0033CC"/>
                </a:solidFill>
              </a:rPr>
              <a:t> Сложите квадрат пополам.</a:t>
            </a:r>
          </a:p>
          <a:p>
            <a:pPr algn="just"/>
            <a:r>
              <a:rPr lang="ru-RU" sz="3300" b="1" dirty="0" smtClean="0">
                <a:solidFill>
                  <a:srgbClr val="0033CC"/>
                </a:solidFill>
              </a:rPr>
              <a:t> А теперь получившийся четырехугольник еще раз пополам.</a:t>
            </a:r>
          </a:p>
          <a:p>
            <a:pPr algn="just"/>
            <a:r>
              <a:rPr lang="ru-RU" sz="3300" b="1" dirty="0" smtClean="0">
                <a:solidFill>
                  <a:srgbClr val="0033CC"/>
                </a:solidFill>
              </a:rPr>
              <a:t> В левую руку возьмите угол получившегося малого квадрата, представляющего центр большого квадрата.</a:t>
            </a:r>
          </a:p>
          <a:p>
            <a:pPr algn="just"/>
            <a:r>
              <a:rPr lang="ru-RU" sz="3300" b="1" dirty="0" smtClean="0">
                <a:solidFill>
                  <a:srgbClr val="0033CC"/>
                </a:solidFill>
              </a:rPr>
              <a:t>Отрежьте бумагу так, чтобы получился кружок диаметром 2 см.</a:t>
            </a:r>
          </a:p>
          <a:p>
            <a:pPr algn="just"/>
            <a:r>
              <a:rPr lang="ru-RU" sz="3300" b="1" dirty="0" smtClean="0">
                <a:solidFill>
                  <a:srgbClr val="0033CC"/>
                </a:solidFill>
              </a:rPr>
              <a:t> Соедините правый верхний угол с левым нижним и отрежьте столько же бумаги.</a:t>
            </a:r>
          </a:p>
          <a:p>
            <a:pPr algn="just"/>
            <a:r>
              <a:rPr lang="ru-RU" sz="3300" b="1" dirty="0" smtClean="0">
                <a:solidFill>
                  <a:srgbClr val="0033CC"/>
                </a:solidFill>
              </a:rPr>
              <a:t>Проделайте то же самое с правым углом.</a:t>
            </a:r>
          </a:p>
          <a:p>
            <a:pPr algn="just"/>
            <a:r>
              <a:rPr lang="ru-RU" sz="3300" b="1" dirty="0" smtClean="0">
                <a:solidFill>
                  <a:srgbClr val="0033CC"/>
                </a:solidFill>
              </a:rPr>
              <a:t> Разверните большой квадрат и из него сделайте большой треугольник.</a:t>
            </a:r>
            <a:endParaRPr lang="ru-RU" sz="3300" b="1" dirty="0">
              <a:solidFill>
                <a:srgbClr val="0033CC"/>
              </a:solidFill>
            </a:endParaRPr>
          </a:p>
        </p:txBody>
      </p:sp>
      <p:pic>
        <p:nvPicPr>
          <p:cNvPr id="5" name="Содержимое 4" descr="https://ds05.infourok.ru/uploads/ex/048c/000b1493-55af8430/img1.jpg"/>
          <p:cNvPicPr>
            <a:picLocks noGrp="1"/>
          </p:cNvPicPr>
          <p:nvPr>
            <p:ph sz="half" idx="1"/>
          </p:nvPr>
        </p:nvPicPr>
        <p:blipFill>
          <a:blip r:embed="rId2"/>
          <a:srcRect l="14271" t="4273" r="16141" b="2350"/>
          <a:stretch>
            <a:fillRect/>
          </a:stretch>
        </p:blipFill>
        <p:spPr bwMode="auto">
          <a:xfrm>
            <a:off x="1214414" y="1500174"/>
            <a:ext cx="3657600" cy="368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42976" y="5786454"/>
            <a:ext cx="6715172" cy="8686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Удачи!!!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b="1" dirty="0" smtClean="0"/>
              <a:t>ТРАДИЦИОННЫЕ СТИЛИ ПЕДАГОГИЧЕСКОГО ОБЩЕНИЯ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1285852" y="1714488"/>
            <a:ext cx="3500462" cy="20717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14942" y="1785926"/>
            <a:ext cx="3500462" cy="20717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28926" y="4071942"/>
            <a:ext cx="3857652" cy="21431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://www.creatupropiaweb.com/web_build/pictures_viewer/images/educacion_4/Teacher%20Lecturing%20Stud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857256" cy="107157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643174" y="2428868"/>
            <a:ext cx="1928826" cy="5829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АВТОРИТАРНЫЙ СТИЛЬ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429124" y="4857760"/>
            <a:ext cx="2214578" cy="5829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ДЕМОКРАТИЧЕСКИЙ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СТИЛЬ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715140" y="2500306"/>
            <a:ext cx="1928826" cy="5829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ЛИБЕРАЛЬНЫЙ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СТИЛЬ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Рисунок 14" descr="https://cf.ppt-online.org/files/slide/x/Xv4hO1Kra2Vy3F7gQpMjkDScbAqiRl5PC9Nwfs/slide-14.jpg"/>
          <p:cNvPicPr/>
          <p:nvPr/>
        </p:nvPicPr>
        <p:blipFill>
          <a:blip r:embed="rId3" cstate="print"/>
          <a:srcRect l="16515" t="12848" r="19496"/>
          <a:stretch>
            <a:fillRect/>
          </a:stretch>
        </p:blipFill>
        <p:spPr bwMode="auto">
          <a:xfrm>
            <a:off x="3428992" y="4643446"/>
            <a:ext cx="929807" cy="110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st2.depositphotos.com/8141986/11705/v/950/depositphotos_117059896-stock-illustration-school-teacher-young-cheerful-wom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285992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357166"/>
            <a:ext cx="5214974" cy="1143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ДЕМОКРАТИЧЕСКИЙ СТИЛЬ</a:t>
            </a:r>
            <a:endParaRPr lang="ru-RU" sz="3200" b="1" dirty="0"/>
          </a:p>
        </p:txBody>
      </p:sp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1857364"/>
            <a:ext cx="7576398" cy="450059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Контакт с широким кругом воспитанников.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Проявление уважения и доверия к детям.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Педагог не подавляет личность наказанием и строгостью.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Общение с детьми отмечается положительными оценками.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Работа нацелена на стимуляцию умственной активности и мотивацию в достижении познавательной деятельности.</a:t>
            </a:r>
          </a:p>
          <a:p>
            <a:pPr algn="just">
              <a:spcBef>
                <a:spcPts val="0"/>
              </a:spcBef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https://cf.ppt-online.org/files/slide/x/Xv4hO1Kra2Vy3F7gQpMjkDScbAqiRl5PC9Nwfs/slide-14.jpg"/>
          <p:cNvPicPr/>
          <p:nvPr/>
        </p:nvPicPr>
        <p:blipFill>
          <a:blip r:embed="rId2" cstate="print"/>
          <a:srcRect l="16515" t="12848" r="19496"/>
          <a:stretch>
            <a:fillRect/>
          </a:stretch>
        </p:blipFill>
        <p:spPr bwMode="auto">
          <a:xfrm>
            <a:off x="1857356" y="214290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357166"/>
            <a:ext cx="5290382" cy="1143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b="1" dirty="0" smtClean="0"/>
              <a:t>АВТОРИТАРНЫЙ</a:t>
            </a:r>
            <a:br>
              <a:rPr lang="ru-RU" sz="3200" b="1" dirty="0" smtClean="0"/>
            </a:br>
            <a:r>
              <a:rPr lang="ru-RU" sz="3200" b="1" dirty="0" smtClean="0"/>
              <a:t> СТИЛЬ</a:t>
            </a:r>
            <a:endParaRPr lang="ru-RU" sz="3200" b="1" dirty="0"/>
          </a:p>
        </p:txBody>
      </p:sp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1785926"/>
            <a:ext cx="7576398" cy="450059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Ярко выраженные установки, четкие инструктажи.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Избирательность по отношению к воспитанникам.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Применяют запреты, ограничения, строгость и наказания в отношении детей.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Чрезмерное злоупотребление отрицательными оценками. </a:t>
            </a:r>
          </a:p>
          <a:p>
            <a:pPr algn="just"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600" i="1" dirty="0" smtClean="0">
                <a:solidFill>
                  <a:srgbClr val="C00000"/>
                </a:solidFill>
              </a:rPr>
              <a:t>Авторитарность педагога зачастую выступает следствием недостатка уровня психологической культуры.</a:t>
            </a:r>
          </a:p>
          <a:p>
            <a:pPr algn="just">
              <a:buNone/>
            </a:pPr>
            <a:endParaRPr lang="ru-RU" sz="2900" b="1" dirty="0">
              <a:solidFill>
                <a:srgbClr val="0033CC"/>
              </a:solidFill>
            </a:endParaRPr>
          </a:p>
        </p:txBody>
      </p:sp>
      <p:pic>
        <p:nvPicPr>
          <p:cNvPr id="6" name="Рисунок 5" descr="http://www.creatupropiaweb.com/web_build/pictures_viewer/images/educacion_4/Teacher%20Lecturing%20Stud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52"/>
            <a:ext cx="1643074" cy="142876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072098" cy="1143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b="1" dirty="0" smtClean="0"/>
              <a:t>ЛИБЕРАЛЬНЫЙ</a:t>
            </a:r>
            <a:br>
              <a:rPr lang="ru-RU" sz="3200" b="1" dirty="0" smtClean="0"/>
            </a:br>
            <a:r>
              <a:rPr lang="ru-RU" sz="3200" b="1" dirty="0" smtClean="0"/>
              <a:t> СТИЛЬ</a:t>
            </a:r>
            <a:endParaRPr lang="ru-RU" sz="3200" b="1" dirty="0"/>
          </a:p>
        </p:txBody>
      </p:sp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1785926"/>
            <a:ext cx="7576398" cy="450059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Безответственность, безынициативность, непоследовательность в принимаемых действиях и решениях.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Отсутствие решительности в трудных ситуациях.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Педагог пускает дело на самотек и переоценивает возможности детей.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Либеральный воспитатель пытается сохранить хорошие отношения, не портит ни с кем отношения, в поведении доброжелателен и ласков.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Всегда воспринимает воспитанников как самостоятельных, инициативных, общительных, правдивых.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https://st2.depositphotos.com/8141986/11705/v/950/depositphotos_117059896-stock-illustration-school-teacher-young-cheerful-wom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357166"/>
            <a:ext cx="5076068" cy="1143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КЛАССИФИКАЦИЯ СТИЛЕЙ ОБЩЕНИЯ, ПРЕДЛОЖЕННАЯ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Л.Б. ИТЕЛЬСОНОМ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928802"/>
            <a:ext cx="7576398" cy="4500594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Эмоциональный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основанный на взаимной любви и симпатии.</a:t>
            </a:r>
          </a:p>
          <a:p>
            <a:pPr lvl="0"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Деловой,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опирающийся на полезность деятельности и достижение задач, которые стоят перед учащимися.</a:t>
            </a:r>
          </a:p>
          <a:p>
            <a:pPr lvl="0"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Направляющий,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предполагающий незаметное управление поведением и деятельностью.</a:t>
            </a:r>
          </a:p>
          <a:p>
            <a:pPr lvl="0"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Требовательный,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когда задачи стоят прямо перед воспитанниками;</a:t>
            </a:r>
          </a:p>
          <a:p>
            <a:pPr lvl="0"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Побуждающий,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опирающийся на привлечение, специальное создание ситуаций;</a:t>
            </a:r>
          </a:p>
          <a:p>
            <a:pPr lvl="0"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Принуждающий,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основанный на давлении.</a:t>
            </a:r>
          </a:p>
          <a:p>
            <a:pPr algn="just">
              <a:spcBef>
                <a:spcPts val="0"/>
              </a:spcBef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ryurir2020.ru/wp-content/uploads/2020/09/den-ychitelia-0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433522" cy="1143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КЛАССИФИКАЦИЯ СТИЛЕЙ ОБЩЕНИЯ, ПРЕДЛОЖЕННАЯ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В.А. КАН-КАЛИКОМ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928802"/>
            <a:ext cx="7576398" cy="450059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Общение на основе увлеченности совместной творческой деятельностью</a:t>
            </a: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Общение на основе дружеского расположения</a:t>
            </a: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Общение-дистанция</a:t>
            </a: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Общение-устрашение</a:t>
            </a: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Общение-заигрывание</a:t>
            </a:r>
          </a:p>
          <a:p>
            <a:pPr algn="just">
              <a:spcBef>
                <a:spcPts val="0"/>
              </a:spcBef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https://documents.infourok.ru/489641c1-584a-44ab-a14b-fbc754d2fb8f/slide_25.jpg"/>
          <p:cNvPicPr/>
          <p:nvPr/>
        </p:nvPicPr>
        <p:blipFill>
          <a:blip r:embed="rId2"/>
          <a:srcRect l="65420" t="26709" r="1550" b="17735"/>
          <a:stretch>
            <a:fillRect/>
          </a:stretch>
        </p:blipFill>
        <p:spPr bwMode="auto">
          <a:xfrm>
            <a:off x="6143636" y="3643314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450</TotalTime>
  <Words>1110</Words>
  <PresentationFormat>Экран (4:3)</PresentationFormat>
  <Paragraphs>189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Солнцестояние</vt:lpstr>
      <vt:lpstr>Слайд</vt:lpstr>
      <vt:lpstr>ШКОЛА НАСТАВНИЧЕСТВА </vt:lpstr>
      <vt:lpstr>Слайд 2</vt:lpstr>
      <vt:lpstr>ИДЕМ НА УРОК ТЕХНОЛОГИИ…</vt:lpstr>
      <vt:lpstr>ТРАДИЦИОННЫЕ СТИЛИ ПЕДАГОГИЧЕСКОГО ОБЩЕНИЯ</vt:lpstr>
      <vt:lpstr>ДЕМОКРАТИЧЕСКИЙ СТИЛЬ</vt:lpstr>
      <vt:lpstr>АВТОРИТАРНЫЙ  СТИЛЬ</vt:lpstr>
      <vt:lpstr>ЛИБЕРАЛЬНЫЙ  СТИЛЬ</vt:lpstr>
      <vt:lpstr>КЛАССИФИКАЦИЯ СТИЛЕЙ ОБЩЕНИЯ, ПРЕДЛОЖЕННАЯ   Л.Б. ИТЕЛЬСОНОМ</vt:lpstr>
      <vt:lpstr>КЛАССИФИКАЦИЯ СТИЛЕЙ ОБЩЕНИЯ, ПРЕДЛОЖЕННАЯ   В.А. КАН-КАЛИКОМ</vt:lpstr>
      <vt:lpstr>ПЛЮСЫ И МИНУСЫ ТРАДИЦИОННЫХ СТИЛЕЙ ОБЩЕНИЯ</vt:lpstr>
      <vt:lpstr>КАКОВ ВАШ СТИЛЬ ПЕДАГОГИЧЕСКОГО ОБЩЕНИЯ?</vt:lpstr>
      <vt:lpstr>КАКОВ ВАШ СТИЛЬ ПЕДАГОГИЧЕСКОГО ОБЩЕНИЯ?</vt:lpstr>
      <vt:lpstr> КОММУНИКАЦИОННО- МЕТОДИЧЕСКАЯ КОПИЛКА </vt:lpstr>
      <vt:lpstr>ЭКРАН НАСТРОЕНИЯ</vt:lpstr>
      <vt:lpstr>ЗНАКОПИСЬ</vt:lpstr>
      <vt:lpstr>ЦВЕТОПИСЬ</vt:lpstr>
      <vt:lpstr>ЭКРАНЫ НАСТРОЕНИЯ</vt:lpstr>
      <vt:lpstr>КОРЗИНА ИДЕЙ</vt:lpstr>
      <vt:lpstr>КОВЕР ИДЕЙ</vt:lpstr>
      <vt:lpstr>НАПИСАНИЕ СИНКВЕЙНА</vt:lpstr>
      <vt:lpstr>БАСКЕТ-МЕТОД</vt:lpstr>
      <vt:lpstr>МЕТОД ФИШФОУН</vt:lpstr>
      <vt:lpstr>МЕТОД «АКВАРИУМ»</vt:lpstr>
      <vt:lpstr>ПСИХОЛОГИЧЕСКИЙ ТРЕНИНГ</vt:lpstr>
      <vt:lpstr>ПСИХОЛОГИЧЕСКИЙ ТРЕНИНГ</vt:lpstr>
      <vt:lpstr>ПСИХОЛОГИЧЕСКИЙ ТРЕНИНГ</vt:lpstr>
      <vt:lpstr>ПСИХОЛОГИЧЕСКИЙ ТРЕНИНГ</vt:lpstr>
      <vt:lpstr>ПСИХОЛОГИЧЕСКИЙ ТРЕНИНГ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НАСТАВНИЧЕСТВА </dc:title>
  <dc:creator>УИК-2210</dc:creator>
  <cp:lastModifiedBy>Пользователь Windows</cp:lastModifiedBy>
  <cp:revision>102</cp:revision>
  <dcterms:created xsi:type="dcterms:W3CDTF">2021-12-17T07:21:30Z</dcterms:created>
  <dcterms:modified xsi:type="dcterms:W3CDTF">2023-04-24T07:32:30Z</dcterms:modified>
</cp:coreProperties>
</file>