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381" r:id="rId2"/>
    <p:sldId id="383" r:id="rId3"/>
    <p:sldId id="385" r:id="rId4"/>
    <p:sldId id="384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01A5B"/>
    <a:srgbClr val="006F96"/>
    <a:srgbClr val="097004"/>
    <a:srgbClr val="4B8109"/>
    <a:srgbClr val="0B8505"/>
    <a:srgbClr val="4762A7"/>
    <a:srgbClr val="CCECFF"/>
    <a:srgbClr val="F4BEBF"/>
    <a:srgbClr val="EC9092"/>
    <a:srgbClr val="E1DF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81" autoAdjust="0"/>
    <p:restoredTop sz="94660"/>
  </p:normalViewPr>
  <p:slideViewPr>
    <p:cSldViewPr>
      <p:cViewPr varScale="1">
        <p:scale>
          <a:sx n="116" d="100"/>
          <a:sy n="116" d="100"/>
        </p:scale>
        <p:origin x="-40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862" y="-108"/>
      </p:cViewPr>
      <p:guideLst>
        <p:guide orient="horz" pos="2880"/>
        <p:guide orient="horz" pos="3127"/>
        <p:guide pos="216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70E75-9C46-482D-BB6C-9CE36A01B5E3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A115B-F4BE-430B-BD8A-9CB52E931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62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4539513"/>
      </p:ext>
    </p:extLst>
  </p:cSld>
  <p:clrMapOvr>
    <a:masterClrMapping/>
  </p:clrMapOvr>
  <p:transition advTm="25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340152"/>
      </p:ext>
    </p:extLst>
  </p:cSld>
  <p:clrMapOvr>
    <a:masterClrMapping/>
  </p:clrMapOvr>
  <p:transition advTm="25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060927"/>
      </p:ext>
    </p:extLst>
  </p:cSld>
  <p:clrMapOvr>
    <a:masterClrMapping/>
  </p:clrMapOvr>
  <p:transition advTm="25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8036935"/>
      </p:ext>
    </p:extLst>
  </p:cSld>
  <p:clrMapOvr>
    <a:masterClrMapping/>
  </p:clrMapOvr>
  <p:transition advTm="25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538925"/>
      </p:ext>
    </p:extLst>
  </p:cSld>
  <p:clrMapOvr>
    <a:masterClrMapping/>
  </p:clrMapOvr>
  <p:transition advTm="25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727094"/>
      </p:ext>
    </p:extLst>
  </p:cSld>
  <p:clrMapOvr>
    <a:masterClrMapping/>
  </p:clrMapOvr>
  <p:transition advTm="25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8355503"/>
      </p:ext>
    </p:extLst>
  </p:cSld>
  <p:clrMapOvr>
    <a:masterClrMapping/>
  </p:clrMapOvr>
  <p:transition advTm="25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579114"/>
      </p:ext>
    </p:extLst>
  </p:cSld>
  <p:clrMapOvr>
    <a:masterClrMapping/>
  </p:clrMapOvr>
  <p:transition advTm="25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058481"/>
      </p:ext>
    </p:extLst>
  </p:cSld>
  <p:clrMapOvr>
    <a:masterClrMapping/>
  </p:clrMapOvr>
  <p:transition advTm="25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821732"/>
      </p:ext>
    </p:extLst>
  </p:cSld>
  <p:clrMapOvr>
    <a:masterClrMapping/>
  </p:clrMapOvr>
  <p:transition advTm="25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0899160"/>
      </p:ext>
    </p:extLst>
  </p:cSld>
  <p:clrMapOvr>
    <a:masterClrMapping/>
  </p:clrMapOvr>
  <p:transition advTm="25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CFC577-14AF-4E5A-9AAC-88F32CFEA33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28.03.2023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671490-9DE0-4D8F-8BC0-E3437DD812A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4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advTm="25000">
    <p:pull dir="ru"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35561" y="1659636"/>
            <a:ext cx="73881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69983" y="116632"/>
            <a:ext cx="7610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7F8FA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38913" y="4109229"/>
            <a:ext cx="4709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99026" y="3429000"/>
            <a:ext cx="1692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2596" y="1928802"/>
            <a:ext cx="100727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ПОДДЕРЖИВАТЬ ДИСЦИПЛИНУ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УЧЕНИЧЕСКОМ КОЛЛЕКТИВЕ</a:t>
            </a:r>
            <a:endParaRPr lang="ru-RU" sz="4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0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МЕТОДИЧЕСКИЕ </a:t>
            </a:r>
            <a:r>
              <a:rPr lang="ru-RU" sz="2000" i="1" dirty="0" smtClean="0">
                <a:solidFill>
                  <a:srgbClr val="FF0000"/>
                </a:solidFill>
              </a:rPr>
              <a:t>РЕКОМЕНДАЦИИ</a:t>
            </a:r>
          </a:p>
          <a:p>
            <a:pPr algn="r"/>
            <a:endParaRPr lang="ru-RU" sz="2000" i="1" dirty="0" smtClean="0">
              <a:solidFill>
                <a:srgbClr val="FF000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0070C0"/>
                </a:solidFill>
              </a:rPr>
              <a:t>Разработчик: </a:t>
            </a:r>
            <a:r>
              <a:rPr lang="ru-RU" sz="2000" i="1" dirty="0" err="1" smtClean="0">
                <a:solidFill>
                  <a:srgbClr val="0070C0"/>
                </a:solidFill>
              </a:rPr>
              <a:t>Лямина</a:t>
            </a:r>
            <a:r>
              <a:rPr lang="ru-RU" sz="2000" i="1" dirty="0" smtClean="0">
                <a:solidFill>
                  <a:srgbClr val="0070C0"/>
                </a:solidFill>
              </a:rPr>
              <a:t> О.В., учитель истории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endParaRPr lang="ru-RU" sz="2800" dirty="0">
              <a:solidFill>
                <a:srgbClr val="920000"/>
              </a:solidFill>
              <a:latin typeface="Calibri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2206632" cy="620688"/>
          </a:xfrm>
          <a:prstGeom prst="rect">
            <a:avLst/>
          </a:prstGeom>
          <a:noFill/>
        </p:spPr>
      </p:pic>
      <p:pic>
        <p:nvPicPr>
          <p:cNvPr id="11" name="Рисунок 10" descr="C:\Users\УИК-2210\Downloads\2020-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142852"/>
            <a:ext cx="2071702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04036702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114300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СОВЕТ 3.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r>
              <a:rPr lang="ru-RU" sz="2400" b="1" dirty="0" smtClean="0"/>
              <a:t>Не замыкайся в своем учительстве. Если учитель — только учитель, это скучно. Играй на гитаре, пой, пиши стихи, играй в волейбол, ходи в горы, собирай марки, бывай в театре и на выставках. Расширяй круг друзей и знакомых. Общайся с самыми разнообразными людьми. Люби жизнь в разных ее проявлениях. Ты должен быть интересен детям, но это не получится, если ты будешь сосредоточен только на самом себе. Кроме обязательной программы, у тебя, как у мастера-фигуриста, должна быть великолепная произвольная программа.</a:t>
            </a:r>
          </a:p>
          <a:p>
            <a:pPr lvl="0" algn="just">
              <a:defRPr/>
            </a:pPr>
            <a:endParaRPr lang="ru-RU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114300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СОВЕТ 4.</a:t>
            </a:r>
          </a:p>
          <a:p>
            <a:pPr lvl="0" algn="just">
              <a:defRPr/>
            </a:pPr>
            <a:r>
              <a:rPr lang="ru-RU" sz="2200" b="1" dirty="0" smtClean="0"/>
              <a:t>Помни о комплексном характере учительского труда. Увлеченность, многосторонний интерес нужны учителю не просто так, сами по себе, а в связи с особенностью его профессии. Не зря про учителя говорят, что он и швец, и жнец, и на дуде игрец. Про иного учителя говорят: он — эрудит, или он — хороший методист, или он — энтузиаст внеклассной работы. Это комплимент только в том случае, если все другие стороны деятельности учителя тоже хороши. Все имеет значение, все нужно: и эрудиция, и методика, и внеклассная работа, и психология общения, и любовь к детям, и дисциплина. Не нужно это разделять, все это взаимосвязано. И если мы говорим об этом отдельно, то это число условно…</a:t>
            </a:r>
            <a:endParaRPr lang="ru-RU" sz="22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114300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СОВЕТ 5.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algn="just">
              <a:defRPr/>
            </a:pPr>
            <a:r>
              <a:rPr lang="ru-RU" sz="2400" b="1" dirty="0" smtClean="0"/>
              <a:t>Будь счастливым. Будь оптимистом. Верь! Ужасно, когда учитель не видит ничего хорошего ни в настоящем, ни в будущем…</a:t>
            </a:r>
          </a:p>
          <a:p>
            <a:pPr lvl="0" algn="just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114300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СОВЕТ 6.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r>
              <a:rPr lang="ru-RU" sz="2400" b="1" dirty="0" smtClean="0"/>
              <a:t>Будь честным и правдивым. «Подумаешь, — скажешь ты, — я сам это ученикам каждый день говорю». И напрасно, каждый день это говорить не надо. Сказал один раз, и хватит. Но так, чтобы ребята тебе поверили. Дети очень высоко ценят честность. «Так нечестно» — это крайне отрицательная оценка…</a:t>
            </a:r>
          </a:p>
          <a:p>
            <a:pPr lvl="0" algn="just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114300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СОВЕТ 7.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algn="just"/>
            <a:r>
              <a:rPr lang="ru-RU" sz="2400" b="1" dirty="0" smtClean="0"/>
              <a:t>Цени юмор в общении с учениками. Если ты сам, как говорится, не блещешь остроумием, цени юмор в других. Не бойся смешного, не бойся быть смешным сам: бывают совсем невинные и безобидные смешные ситуации. Другое дело, если над тобой смеются постоянно, если ты вообще смешон — это все!..</a:t>
            </a:r>
          </a:p>
          <a:p>
            <a:pPr lvl="0" algn="just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1143008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СОВЕТ 8.</a:t>
            </a:r>
          </a:p>
          <a:p>
            <a:pPr lvl="0" algn="just">
              <a:defRPr/>
            </a:pPr>
            <a:r>
              <a:rPr lang="ru-RU" sz="2200" b="1" dirty="0" smtClean="0"/>
              <a:t>Будь естественным, не претворяйся, не старайся казаться умнее и лучше, чем ты есть. Бесполезно: дети тебя все равно раскусят. Часто учителя сравнивают с актером, и в этом есть свой резон. Но уж если ты играешь роль, пусть она будет твоей. Играй себя. И не переигрывай! Вспомни: настоящий актер вживается в роль, стремится постичь внутренний мир своего героя, чтобы играть как можно естественнее. Тебе же не надо перевоплощаться. Сходство между учителем и актером заключается, может быть, в том, что и тот и другой выходят на аудиторию, на публику. Если между актерами и зрительным залом не устанавливается незримый контакт, спектакль рушится. Так и в классе. Некоторые кричат и стучат кулаком по столу, а ребятам не страшно. Другие говорят тихо и смотрят в сторону, но какое-то колдовство завораживает детей, и они не сводят с учителей глаз. </a:t>
            </a:r>
          </a:p>
          <a:p>
            <a:pPr lvl="0" algn="just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114300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СОВЕТ 9.</a:t>
            </a:r>
          </a:p>
          <a:p>
            <a:pPr lvl="0" algn="just">
              <a:defRPr/>
            </a:pPr>
            <a:r>
              <a:rPr lang="ru-RU" sz="2200" b="1" dirty="0" smtClean="0"/>
              <a:t>Не воображай о себе больше того, что ты есть на самом деле. Знай себе цену и будь скромным, не теряя достоинства. Не надо казаться, надо быть…</a:t>
            </a:r>
          </a:p>
          <a:p>
            <a:pPr algn="just">
              <a:defRPr/>
            </a:pPr>
            <a:r>
              <a:rPr lang="ru-RU" sz="2200" b="1" dirty="0" smtClean="0"/>
              <a:t>Ты всегда на виду, тем более у детей, которые все видят и все замечают. От их внимательного взгляда не ускользнет ничто! И ты не думай, что мнением детей, их отношением можно пренебречь. Они-то и есть твои главные ценители и судьи, они, а не начальство, и даже не твои коллеги и друзья.</a:t>
            </a:r>
          </a:p>
          <a:p>
            <a:pPr lvl="0" algn="just"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114300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СОВЕТ 10.</a:t>
            </a:r>
          </a:p>
          <a:p>
            <a:pPr algn="just"/>
            <a:r>
              <a:rPr lang="ru-RU" sz="2400" b="1" dirty="0" smtClean="0"/>
              <a:t>Обрети свою гражданскую позицию…Гражданская позиция прежде всего — нравственная. Запомни: какие бы прекрасные учебники мы ни издавали, какие бы замечательные программы ни составляли, истинный проводник гражданской идеи — ты. И от себя зависит, дойдет ли эта идея до ума и сердца ученика в целости и чистоте или будет так хитроумно перевернута и извращена, что результат окажется противоположным. </a:t>
            </a:r>
          </a:p>
          <a:p>
            <a:pPr lvl="0" algn="just"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3836" y="2143116"/>
            <a:ext cx="114300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lvl="0" algn="ctr"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ДИСЦИПЛИНА В КЛАССЕ НАЧИНАЕТСЯ </a:t>
            </a:r>
          </a:p>
          <a:p>
            <a:pPr lvl="0" algn="ctr"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С</a:t>
            </a:r>
            <a:r>
              <a:rPr lang="ru-RU" sz="3600" dirty="0" smtClean="0"/>
              <a:t>    </a:t>
            </a:r>
            <a:r>
              <a:rPr lang="ru-RU" sz="3600" dirty="0" smtClean="0">
                <a:solidFill>
                  <a:srgbClr val="FF0000"/>
                </a:solidFill>
              </a:rPr>
              <a:t>САМОДИСЦИПЛИНЫ    </a:t>
            </a:r>
            <a:r>
              <a:rPr lang="ru-RU" sz="3600" dirty="0" smtClean="0">
                <a:solidFill>
                  <a:srgbClr val="0070C0"/>
                </a:solidFill>
              </a:rPr>
              <a:t>УЧИТЕЛЯ!!! </a:t>
            </a:r>
            <a:endParaRPr lang="ru-RU" sz="3600" b="1" kern="0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2398" y="292342"/>
            <a:ext cx="1071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grpSp>
        <p:nvGrpSpPr>
          <p:cNvPr id="67" name="Group 3"/>
          <p:cNvGrpSpPr>
            <a:grpSpLocks/>
          </p:cNvGrpSpPr>
          <p:nvPr/>
        </p:nvGrpSpPr>
        <p:grpSpPr bwMode="auto">
          <a:xfrm>
            <a:off x="1127448" y="1268759"/>
            <a:ext cx="9577065" cy="5040561"/>
            <a:chOff x="1488" y="960"/>
            <a:chExt cx="2928" cy="2880"/>
          </a:xfrm>
        </p:grpSpPr>
        <p:grpSp>
          <p:nvGrpSpPr>
            <p:cNvPr id="68" name="Group 4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156" name="Group 5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158" name="AutoShape 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9" name="AutoShape 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60" name="AutoShape 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57" name="Text Box 9"/>
              <p:cNvSpPr txBox="1">
                <a:spLocks noChangeArrowheads="1"/>
              </p:cNvSpPr>
              <p:nvPr/>
            </p:nvSpPr>
            <p:spPr bwMode="gray">
              <a:xfrm>
                <a:off x="2581" y="1184"/>
                <a:ext cx="609" cy="33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ПСИХОЛОГИЧЕСКИЙ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ДИСКОМФОРТ</a:t>
                </a:r>
                <a:endParaRPr lang="ru-RU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9" name="Group 10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151" name="Group 11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153" name="AutoShape 12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4" name="AutoShape 13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5" name="AutoShape 14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52" name="Text Box 15"/>
              <p:cNvSpPr txBox="1">
                <a:spLocks noChangeArrowheads="1"/>
              </p:cNvSpPr>
              <p:nvPr/>
            </p:nvSpPr>
            <p:spPr bwMode="gray">
              <a:xfrm>
                <a:off x="1937" y="1786"/>
                <a:ext cx="298" cy="22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СТРЕСС</a:t>
                </a:r>
                <a:endParaRPr lang="ru-RU" sz="20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1" name="Group 16"/>
            <p:cNvGrpSpPr>
              <a:grpSpLocks/>
            </p:cNvGrpSpPr>
            <p:nvPr/>
          </p:nvGrpSpPr>
          <p:grpSpPr bwMode="auto">
            <a:xfrm>
              <a:off x="2356" y="1919"/>
              <a:ext cx="1192" cy="959"/>
              <a:chOff x="2356" y="1919"/>
              <a:chExt cx="1192" cy="959"/>
            </a:xfrm>
          </p:grpSpPr>
          <p:grpSp>
            <p:nvGrpSpPr>
              <p:cNvPr id="146" name="Group 17"/>
              <p:cNvGrpSpPr>
                <a:grpSpLocks/>
              </p:cNvGrpSpPr>
              <p:nvPr/>
            </p:nvGrpSpPr>
            <p:grpSpPr bwMode="auto">
              <a:xfrm>
                <a:off x="2356" y="1919"/>
                <a:ext cx="1192" cy="959"/>
                <a:chOff x="3174" y="2656"/>
                <a:chExt cx="1549" cy="1351"/>
              </a:xfrm>
            </p:grpSpPr>
            <p:sp>
              <p:nvSpPr>
                <p:cNvPr id="148" name="AutoShape 1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9" name="AutoShape 1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0" name="AutoShape 2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66CC">
                        <a:gamma/>
                        <a:shade val="46275"/>
                        <a:invGamma/>
                      </a:srgbClr>
                    </a:gs>
                    <a:gs pos="100000">
                      <a:srgbClr val="3366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47" name="Text Box 21"/>
              <p:cNvSpPr txBox="1">
                <a:spLocks noChangeArrowheads="1"/>
              </p:cNvSpPr>
              <p:nvPr/>
            </p:nvSpPr>
            <p:spPr bwMode="gray">
              <a:xfrm>
                <a:off x="2619" y="2153"/>
                <a:ext cx="56" cy="19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2" name="Group 22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95" name="Group 23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143" name="AutoShape 24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4" name="AutoShape 25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5" name="AutoShape 26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00" name="Text Box 27"/>
              <p:cNvSpPr txBox="1">
                <a:spLocks noChangeArrowheads="1"/>
              </p:cNvSpPr>
              <p:nvPr/>
            </p:nvSpPr>
            <p:spPr bwMode="gray">
              <a:xfrm>
                <a:off x="3378" y="1704"/>
                <a:ext cx="750" cy="33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НИЗКИЙ УРОВЕНЬ 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КАЧЕСТВА ОБРАЗОВАНИЯ</a:t>
                </a:r>
                <a:endParaRPr lang="en-US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3" name="Group 28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90" name="Group 29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92" name="AutoShape 30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3" name="AutoShape 31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4" name="AutoShape 32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91" name="Text Box 33"/>
              <p:cNvSpPr txBox="1">
                <a:spLocks noChangeArrowheads="1"/>
              </p:cNvSpPr>
              <p:nvPr/>
            </p:nvSpPr>
            <p:spPr bwMode="gray">
              <a:xfrm>
                <a:off x="3422" y="2650"/>
                <a:ext cx="936" cy="47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КОНФЛИКТНЫЕ 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СИТУАЦИИ 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С РОДИТЕЛЯМИ</a:t>
                </a:r>
                <a:endParaRPr lang="en-US" sz="1600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4" name="Group 34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85" name="Group 35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87" name="AutoShape 36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8" name="AutoShape 37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9" name="AutoShape 38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99CC">
                        <a:gamma/>
                        <a:shade val="84706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86" name="Text Box 39"/>
              <p:cNvSpPr txBox="1">
                <a:spLocks noChangeArrowheads="1"/>
              </p:cNvSpPr>
              <p:nvPr/>
            </p:nvSpPr>
            <p:spPr bwMode="gray">
              <a:xfrm>
                <a:off x="1641" y="2683"/>
                <a:ext cx="791" cy="33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КОНФЛИКТНЫЕ СИТУАЦИИ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С АДМИНИСТРАЦИЕЙ</a:t>
                </a:r>
                <a:endParaRPr lang="en-US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5" name="Group 40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76" name="Group 41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82" name="AutoShape 4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3" name="AutoShape 4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" name="AutoShape 44"/>
                <p:cNvSpPr>
                  <a:spLocks noChangeArrowheads="1"/>
                </p:cNvSpPr>
                <p:nvPr/>
              </p:nvSpPr>
              <p:spPr bwMode="gray">
                <a:xfrm>
                  <a:off x="3254" y="2724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77" name="Text Box 45"/>
              <p:cNvSpPr txBox="1">
                <a:spLocks noChangeArrowheads="1"/>
              </p:cNvSpPr>
              <p:nvPr/>
            </p:nvSpPr>
            <p:spPr bwMode="gray">
              <a:xfrm>
                <a:off x="2474" y="2976"/>
                <a:ext cx="56" cy="19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sz="1600" b="1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4595802" y="3244334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ОТСУТСТВИЕ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 ДИСЦИПЛИНЫ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 ВЫЗЫВАЕТ</a:t>
            </a:r>
            <a:endParaRPr lang="ru-RU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81488" y="507207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КОНФЛИКТНЫЕ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СИТУАЦИИ С ДЕТЬМИ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2398" y="292342"/>
            <a:ext cx="1071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5310182" y="1214422"/>
            <a:ext cx="6429420" cy="2000264"/>
            <a:chOff x="2051859" y="1748"/>
            <a:chExt cx="6983421" cy="1911341"/>
          </a:xfrm>
          <a:scene3d>
            <a:camera prst="orthographicFront"/>
            <a:lightRig rig="flat" dir="t"/>
          </a:scene3d>
        </p:grpSpPr>
        <p:sp>
          <p:nvSpPr>
            <p:cNvPr id="52" name="Пятиугольник 51"/>
            <p:cNvSpPr/>
            <p:nvPr/>
          </p:nvSpPr>
          <p:spPr>
            <a:xfrm rot="10800000">
              <a:off x="2051859" y="1748"/>
              <a:ext cx="6983421" cy="1911341"/>
            </a:xfrm>
            <a:prstGeom prst="homePlat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Пятиугольник 4"/>
            <p:cNvSpPr/>
            <p:nvPr/>
          </p:nvSpPr>
          <p:spPr>
            <a:xfrm rot="21600000">
              <a:off x="2529697" y="1748"/>
              <a:ext cx="6505583" cy="1911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603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ДИСЦИПЛИНА - ЭТО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НЕ «ВНЕШНИЙ ПОРЯДОК»</a:t>
              </a:r>
              <a:endParaRPr lang="ru-RU" sz="32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381620" y="3643314"/>
            <a:ext cx="6433030" cy="2143140"/>
            <a:chOff x="3719706" y="2864154"/>
            <a:chExt cx="7412049" cy="2593241"/>
          </a:xfrm>
          <a:scene3d>
            <a:camera prst="orthographicFront"/>
            <a:lightRig rig="flat" dir="t"/>
          </a:scene3d>
        </p:grpSpPr>
        <p:sp>
          <p:nvSpPr>
            <p:cNvPr id="55" name="Пятиугольник 54"/>
            <p:cNvSpPr/>
            <p:nvPr/>
          </p:nvSpPr>
          <p:spPr>
            <a:xfrm rot="10800000">
              <a:off x="3719706" y="2864154"/>
              <a:ext cx="7412049" cy="2593240"/>
            </a:xfrm>
            <a:prstGeom prst="homePlat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057156"/>
                <a:satOff val="-5690"/>
                <a:lumOff val="3530"/>
                <a:alphaOff val="0"/>
              </a:schemeClr>
            </a:fillRef>
            <a:effectRef idx="2">
              <a:schemeClr val="accent4">
                <a:hueOff val="-2057156"/>
                <a:satOff val="-5690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Пятиугольник 4"/>
            <p:cNvSpPr/>
            <p:nvPr/>
          </p:nvSpPr>
          <p:spPr>
            <a:xfrm>
              <a:off x="4739240" y="2864154"/>
              <a:ext cx="6335108" cy="25932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603" tIns="68580" rIns="128016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ГЛАВНАЯ ЗАДАЧА – ВОСПИТАНИЕ </a:t>
              </a:r>
              <a:r>
                <a:rPr lang="ru-RU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СОЗНАТЕЛЬНОЙ </a:t>
              </a:r>
              <a:r>
                <a:rPr lang="ru-RU" sz="28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ДИСЦИПЛИНЫ!!!</a:t>
              </a:r>
              <a:endParaRPr lang="ru-RU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7" name="Рисунок 56" descr="https://avatars.mds.yandex.net/get-zen_doc/1352765/pub_5e2ff318f73d9d00ac835152_5e2ff3a311691d00b1ba66ce/scale_24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26" y="1142984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8" t="12836" r="54839" b="62970"/>
          <a:stretch/>
        </p:blipFill>
        <p:spPr>
          <a:xfrm>
            <a:off x="-404858" y="3571876"/>
            <a:ext cx="3214710" cy="157635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309522" y="3643314"/>
            <a:ext cx="2089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СОЦИАЛЬНО ЗНАЧИМЫЕ НОРМЫ И ПРИНЦИПЫ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04" t="13047" r="4323" b="62759"/>
          <a:stretch/>
        </p:blipFill>
        <p:spPr>
          <a:xfrm>
            <a:off x="2452662" y="3571876"/>
            <a:ext cx="3256162" cy="157163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3167042" y="3857628"/>
            <a:ext cx="2227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ПОЛОЖИТЕЛЬНЫЕ ПРИВЫЧКИ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7" t="50092" r="55260" b="25714"/>
          <a:stretch/>
        </p:blipFill>
        <p:spPr>
          <a:xfrm>
            <a:off x="1023902" y="4857760"/>
            <a:ext cx="3472734" cy="1857388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952596" y="5072074"/>
            <a:ext cx="2089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МОРАЛЬНЫЕ МОТИВЫ ПОВЕДЕНИЯ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729097"/>
      </p:ext>
    </p:extLst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6712" y="428604"/>
            <a:ext cx="1071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l-exc.ru/teacher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480" y="1857364"/>
            <a:ext cx="48577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8" t="12836" r="54839" b="62970"/>
          <a:stretch/>
        </p:blipFill>
        <p:spPr>
          <a:xfrm>
            <a:off x="-119106" y="1428736"/>
            <a:ext cx="3496468" cy="1714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83" t="50303" r="4744" b="25503"/>
          <a:stretch/>
        </p:blipFill>
        <p:spPr>
          <a:xfrm>
            <a:off x="7953388" y="4214818"/>
            <a:ext cx="3571900" cy="19763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8" t="12836" r="54839" b="62970"/>
          <a:stretch/>
        </p:blipFill>
        <p:spPr>
          <a:xfrm>
            <a:off x="8239140" y="1428736"/>
            <a:ext cx="3643338" cy="19210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7" t="50092" r="55260" b="25714"/>
          <a:stretch/>
        </p:blipFill>
        <p:spPr>
          <a:xfrm>
            <a:off x="-261982" y="4286256"/>
            <a:ext cx="3429024" cy="183401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09588" y="1714488"/>
            <a:ext cx="2089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НАЛАДИТЬ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КОНТАКТ С УЧЕНИКАМИ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5274" y="4500570"/>
            <a:ext cx="2089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ПОДДЕРЖИВАТЬ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БЛАГОПРИЯТНЫЙ ПСИХОЛГИЧЕСКИЙ КЛИМАТ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39272" y="1714488"/>
            <a:ext cx="2089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 smtClean="0">
                <a:solidFill>
                  <a:sysClr val="windowText" lastClr="000000"/>
                </a:solidFill>
                <a:latin typeface="Calibri" pitchFamily="34" charset="0"/>
              </a:rPr>
              <a:t>ПРИДЕРЖИВАТЬСЯ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НУЖНОЙ</a:t>
            </a:r>
            <a:r>
              <a:rPr kumimoji="0" lang="ru-RU" sz="1600" b="1" i="0" u="none" strike="noStrike" kern="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ИЕРАРХИИ В ОТНОШЕНИЯХ С ОБУЧАЮЩИМИСЯ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82082" y="4429132"/>
            <a:ext cx="2089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ДОБИТЬСЯ АВТОРИТЕТА У ОБУЧАЮЩИХСЯ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https://sch1375u.mskobr.ru/files/MENU/%D1%84%D0%BE%D1%82%D0%BA%D0%B8%20%D0%B4%D0%B5%D0%BD%D1%8C%20%D1%81%D0%B5%D0%BC%D1%8C%D0%B8%20%D0%B8%20%D1%82%D0%B4/IMG-20181005-WA01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285860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sch1383.mskobr.ru/attach_files/upload_users_files/%D1%81%D0%B0%D0%BC%D0%BE%D1%83.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60" y="4000504"/>
            <a:ext cx="28575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738546" y="1285860"/>
            <a:ext cx="77153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1.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Произведите правильное первое впечатление.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2. Уважайте в учениках личность.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3. Будьте последовательными.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4. Добавляйте немного юмора.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5. Относитесь ко всем одинаково.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6. Начинайте каждый день заново.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7. Настраивайтесь на занятия позитивно.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8.Старайтесь обходиться без помощи других.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9. Привлекайте родителей.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10. Соблюдайте дистанцию в отношениях.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11.Напоминайте о правилах.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12. Чем хуже ведет себя ученик, тем лучше к нему должен относиться учитель.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71414"/>
            <a:ext cx="11398735" cy="500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09720" y="7141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81290" y="714356"/>
            <a:ext cx="921550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ОСНОВА ДИСЦИПЛИНЫ – ВЫСОКИЙ ДИДАКТИЧЕСКИЙ</a:t>
            </a:r>
          </a:p>
          <a:p>
            <a:pPr lvl="0" algn="ctr">
              <a:defRPr/>
            </a:pPr>
            <a:r>
              <a:rPr lang="ru-RU" b="1" kern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И МЕТОДИЧЕСКИЙ УРОВЕНЬ УРОКА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ru-RU" b="1" dirty="0" smtClean="0"/>
              <a:t>Совершенствоваться</a:t>
            </a:r>
            <a:r>
              <a:rPr lang="ru-RU" dirty="0" smtClean="0"/>
              <a:t> в знании своего предмета.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dirty="0" smtClean="0"/>
              <a:t>Четко самому понимать цель</a:t>
            </a:r>
            <a:r>
              <a:rPr lang="ru-RU" dirty="0" smtClean="0"/>
              <a:t> урока и вовлекать обучающихся в ее постановку.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dirty="0" smtClean="0"/>
              <a:t>Четко  представлять </a:t>
            </a:r>
            <a:r>
              <a:rPr lang="ru-RU" b="1" dirty="0" smtClean="0"/>
              <a:t>структуру урока </a:t>
            </a:r>
            <a:r>
              <a:rPr lang="ru-RU" dirty="0" smtClean="0"/>
              <a:t>и детально продумывать каждый его этап.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dirty="0" smtClean="0"/>
              <a:t>«Собирать» внимание </a:t>
            </a:r>
            <a:r>
              <a:rPr lang="ru-RU" dirty="0" smtClean="0"/>
              <a:t>школьников перед началом урока.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dirty="0" smtClean="0"/>
              <a:t>Быть конкретными.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dirty="0" smtClean="0"/>
              <a:t>Проводить параллели с жизнью.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dirty="0" smtClean="0"/>
              <a:t>Охватывать на уроке всех учеников.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dirty="0" smtClean="0"/>
              <a:t>Давать психологическую установку.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dirty="0" smtClean="0"/>
              <a:t>Применять </a:t>
            </a:r>
            <a:r>
              <a:rPr lang="ru-RU" b="1" dirty="0" err="1" smtClean="0"/>
              <a:t>системно-деятельностный</a:t>
            </a:r>
            <a:r>
              <a:rPr lang="ru-RU" b="1" dirty="0" smtClean="0"/>
              <a:t> подход.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b="1" dirty="0" smtClean="0"/>
              <a:t>Использовать на уроке различные технологии.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/>
              <a:t>Чередовать на уроке различные формы организации  и виды деятельности обучающихся.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/>
              <a:t>Использовать дифференцированный подход.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/>
              <a:t>Выбирать оптимальный темп и ритм урока.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/>
              <a:t>Продумать "изюминку" урока.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/>
              <a:t>Заканчивать урок общей оценкой работы класса и отдельных обучающихся.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/>
              <a:t>Заканчивать урок общей оценкой работы класса и отдельных обучающихся.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 smtClean="0"/>
              <a:t>Отмечать положительное в работе недисциплинированных учащихся.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sz="2000" dirty="0" smtClean="0"/>
          </a:p>
          <a:p>
            <a:pPr lvl="0" algn="just">
              <a:buFont typeface="Wingdings" pitchFamily="2" charset="2"/>
              <a:buChar char="Ø"/>
              <a:defRPr/>
            </a:pPr>
            <a:endParaRPr lang="ru-RU" sz="2000" b="1" dirty="0" smtClean="0"/>
          </a:p>
          <a:p>
            <a:pPr lvl="0" algn="just">
              <a:buFont typeface="Wingdings" pitchFamily="2" charset="2"/>
              <a:buChar char="Ø"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Ø"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Рисунок 8" descr="https://cdnimg.rg.ru/img/content/182/86/67/14p_1_d_8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08" y="121442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fk12.ru/wp-content/uploads/2017/02/tehnika_bezopasnosti_pos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4143380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24364" y="1285860"/>
            <a:ext cx="721523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Педагогические приемы,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если ученики нарушают дисциплину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Сделайте вид, что вы как будто</a:t>
            </a:r>
            <a:r>
              <a:rPr lang="ru-RU" sz="2400" dirty="0" smtClean="0"/>
              <a:t> </a:t>
            </a:r>
            <a:r>
              <a:rPr lang="ru-RU" sz="2400" b="1" dirty="0" smtClean="0"/>
              <a:t>не замечаете нарушителя.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Не теряйте контроль над собой. 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Держите учеников в “поле зрения”. 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Общайтесь взглядом.</a:t>
            </a:r>
            <a:r>
              <a:rPr lang="ru-RU" sz="2400" dirty="0" smtClean="0"/>
              <a:t> 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Обращайтесь косвенно</a:t>
            </a:r>
            <a:r>
              <a:rPr lang="ru-RU" sz="2400" dirty="0" smtClean="0"/>
              <a:t>. 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Управляйте голосом.</a:t>
            </a:r>
            <a:r>
              <a:rPr lang="ru-RU" sz="2400" dirty="0" smtClean="0"/>
              <a:t> 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Переключайте внимание.</a:t>
            </a:r>
            <a:r>
              <a:rPr lang="ru-RU" sz="2400" dirty="0" smtClean="0"/>
              <a:t> 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Вместе трудитесь на уроках.</a:t>
            </a:r>
            <a:r>
              <a:rPr lang="ru-RU" sz="2400" dirty="0" smtClean="0"/>
              <a:t> 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Вызовите искренний интерес к теме урока.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Используйте «тихое» вмешательство.</a:t>
            </a:r>
            <a:endParaRPr lang="ru-RU" sz="2400" dirty="0" smtClean="0"/>
          </a:p>
          <a:p>
            <a:pPr lvl="0" algn="just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9" name="Рисунок 8" descr="https://shig.minobr63.ru/wp-content/uploads/2021/02/IMG_20210204_1244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1357298"/>
            <a:ext cx="4047786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Дисциплина зависит от грамотного планирования времени на урок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22" y="3714752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114300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СОВЕТ 1.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lvl="0" algn="just">
              <a:defRPr/>
            </a:pPr>
            <a:r>
              <a:rPr lang="ru-RU" sz="2400" b="1" dirty="0" smtClean="0"/>
              <a:t>Не считай школу местом, не совсем достойным применения твоих выдающихся способностей, местом, куда тебя как бы сослали. Школа не нуждается в твоем снисхождении. Да, она тебя ждет, и, можно сказать, с распростертыми объятиями, она хочет, чтобы ты у нее был, но у нее есть свое достоинство. И это достоинство — дети. Поэтому не надо смотреть на школу свысока, не надо делать ей одолжение.</a:t>
            </a:r>
          </a:p>
          <a:p>
            <a:pPr lvl="0" algn="just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214290"/>
            <a:ext cx="11398735" cy="101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192000" cy="56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09786" y="428604"/>
            <a:ext cx="935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КАК ПОДДЕРЖИВАТЬ ДИСЦИПЛИНУ В УЧЕНИЧЕСКОМ КОЛЛЕКТИВЕ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AutoShape 2" descr="https://deutsch-sprechen.ru/images/marina/3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9522" y="1285860"/>
            <a:ext cx="114300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СОВЕТ 2.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r>
              <a:rPr lang="ru-RU" sz="2400" b="1" dirty="0" smtClean="0"/>
              <a:t>Найди себя, свой образ. Учитель индивидуален, иначе не может быть и речи о творчестве. Это не исключает подражания, особенно на первых порах. Наоборот, приглядывайся к мастерам. Бери на вооружение то, что тебе кажется твоим, что тебе соответствует.</a:t>
            </a:r>
          </a:p>
          <a:p>
            <a:pPr lvl="0" algn="just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advTm="25000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8060</TotalTime>
  <Words>1023</Words>
  <Application>Microsoft Office PowerPoint</Application>
  <PresentationFormat>Произвольный</PresentationFormat>
  <Paragraphs>149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Тренинг:   «Навыки конструктивного взаимодействия специалиста  в работе с замещающими семьями»</dc:title>
  <dc:creator>*</dc:creator>
  <cp:lastModifiedBy>Пользователь Windows</cp:lastModifiedBy>
  <cp:revision>739</cp:revision>
  <cp:lastPrinted>2019-09-24T11:14:17Z</cp:lastPrinted>
  <dcterms:created xsi:type="dcterms:W3CDTF">2016-05-16T05:28:47Z</dcterms:created>
  <dcterms:modified xsi:type="dcterms:W3CDTF">2023-03-28T09:14:37Z</dcterms:modified>
</cp:coreProperties>
</file>