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3" r:id="rId31"/>
    <p:sldId id="287" r:id="rId32"/>
    <p:sldId id="288" r:id="rId33"/>
    <p:sldId id="289" r:id="rId34"/>
    <p:sldId id="292" r:id="rId35"/>
    <p:sldId id="290" r:id="rId36"/>
    <p:sldId id="291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6" r:id="rId49"/>
    <p:sldId id="307" r:id="rId50"/>
    <p:sldId id="305" r:id="rId51"/>
    <p:sldId id="308" r:id="rId52"/>
    <p:sldId id="309" r:id="rId53"/>
    <p:sldId id="310" r:id="rId54"/>
    <p:sldId id="312" r:id="rId55"/>
    <p:sldId id="311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6" r:id="rId79"/>
    <p:sldId id="335" r:id="rId80"/>
    <p:sldId id="337" r:id="rId81"/>
    <p:sldId id="339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40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8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47.jpeg"/><Relationship Id="rId5" Type="http://schemas.openxmlformats.org/officeDocument/2006/relationships/image" Target="../media/image6.jpeg"/><Relationship Id="rId10" Type="http://schemas.openxmlformats.org/officeDocument/2006/relationships/image" Target="../media/image46.png"/><Relationship Id="rId4" Type="http://schemas.openxmlformats.org/officeDocument/2006/relationships/image" Target="../media/image5.jpeg"/><Relationship Id="rId9" Type="http://schemas.openxmlformats.org/officeDocument/2006/relationships/image" Target="../media/image45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2" cstate="print"/>
          <a:srcRect t="8108" r="2928" b="291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286124"/>
            <a:ext cx="6143668" cy="23574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6400A"/>
                </a:solidFill>
              </a:rPr>
              <a:t>ИНТЕЛЛЕКТУАЛЬНЫЙ КВИЗ</a:t>
            </a:r>
          </a:p>
          <a:p>
            <a:pPr algn="ctr"/>
            <a:r>
              <a:rPr lang="ru-RU" sz="4800" b="1" dirty="0" smtClean="0">
                <a:solidFill>
                  <a:srgbClr val="C6400A"/>
                </a:solidFill>
              </a:rPr>
              <a:t>«ОБОРОНА ТУЛЫ»</a:t>
            </a:r>
            <a:endParaRPr lang="ru-RU" sz="4800" b="1" dirty="0">
              <a:solidFill>
                <a:srgbClr val="C640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14282" y="1714488"/>
            <a:ext cx="864399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 какой город в 1941 году был эвакуирован Тульский оружейный завод?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285720" y="1928802"/>
            <a:ext cx="864399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Назовите номер бронепоезда, который принимал участие в обороне Тулы?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14282" y="1643050"/>
            <a:ext cx="8715436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Из какого типа орудий вела огонь по фашистским танкам артиллерийская батарея лейтенанта </a:t>
            </a:r>
            <a:r>
              <a:rPr lang="ru-RU" sz="4000" b="1" dirty="0" err="1" smtClean="0">
                <a:solidFill>
                  <a:srgbClr val="C00000"/>
                </a:solidFill>
              </a:rPr>
              <a:t>Волнянского</a:t>
            </a:r>
            <a:r>
              <a:rPr lang="ru-RU" sz="4000" b="1" dirty="0" smtClean="0">
                <a:solidFill>
                  <a:srgbClr val="C00000"/>
                </a:solidFill>
              </a:rPr>
              <a:t>?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52" y="2000240"/>
            <a:ext cx="8572528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назывался партизанский отряд, действовавший на территории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Черепетского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Белевского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районов?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85720" y="1785926"/>
            <a:ext cx="8643998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Какую трансляцию по радио слушали туляки 7 ноября 1941 года?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1142984"/>
            <a:ext cx="85011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Частью какой битвы была оборона Тулы?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https://pbs.twimg.com/media/ELBY1FBWsAYqoqQ.jpg:large"/>
          <p:cNvPicPr>
            <a:picLocks noChangeAspect="1" noChangeArrowheads="1"/>
          </p:cNvPicPr>
          <p:nvPr/>
        </p:nvPicPr>
        <p:blipFill>
          <a:blip r:embed="rId8"/>
          <a:srcRect t="23536"/>
          <a:stretch>
            <a:fillRect/>
          </a:stretch>
        </p:blipFill>
        <p:spPr bwMode="auto">
          <a:xfrm>
            <a:off x="214282" y="1928802"/>
            <a:ext cx="8786874" cy="3271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214282" y="1142984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Какое кодовое название имела наступательная операция фашистских войск на Москву?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22" name="Picture 2" descr="Тайфун операция 19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143116"/>
            <a:ext cx="3881418" cy="26837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4429124" y="2643182"/>
            <a:ext cx="4429156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Стратегическая операция немецких войск, предусматривавшая наступление и захват Москвы, получила название «Тайфун». Участвовать в ней должны были более 50 дивизий вермахта.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214282" y="1000109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Как называлось ополчение, участвовавшее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 обороне Тулы?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1746" name="Picture 2" descr="https://sun9-65.userapi.com/impg/KYdalTL9DYpN3DdKG-SIDS0gwTMaP4MZGmiEJw/pXb49ozuhkI.jpg?size=604x340&amp;quality=96&amp;sign=22e96ad038935c3b4ae03d687316aa36&amp;type=albu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071678"/>
            <a:ext cx="5000660" cy="2857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5500694" y="2071678"/>
            <a:ext cx="3500462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 состав Тульского рабочего полка вошли бойцы истребительных батальонов: </a:t>
            </a:r>
            <a:r>
              <a:rPr lang="ru-RU" b="1" dirty="0" err="1" smtClean="0"/>
              <a:t>Косогорского</a:t>
            </a:r>
            <a:r>
              <a:rPr lang="ru-RU" b="1" dirty="0" smtClean="0"/>
              <a:t> металлургического завода; строительно-монтажного треста; железнодорожников; Центрального и Зареченского района; </a:t>
            </a:r>
            <a:r>
              <a:rPr lang="ru-RU" b="1" dirty="0" err="1" smtClean="0"/>
              <a:t>Новомосковский</a:t>
            </a:r>
            <a:r>
              <a:rPr lang="ru-RU" b="1" dirty="0" smtClean="0"/>
              <a:t> истребительный батальон и кавалерийский эскадрон.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285720" y="1142984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Какой авиационный полк, защищавший Тулу, получил название «Тульский»? Назовите его номер.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143116"/>
            <a:ext cx="4572000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600" b="1" dirty="0" smtClean="0"/>
              <a:t>Тульский Краснознамённый истребительный авиационный полк, был сформирован 15 апреля 1941 года на аэродроме </a:t>
            </a:r>
            <a:r>
              <a:rPr lang="ru-RU" sz="1600" b="1" dirty="0" err="1" smtClean="0"/>
              <a:t>Мясново</a:t>
            </a:r>
            <a:r>
              <a:rPr lang="ru-RU" sz="1600" b="1" dirty="0" smtClean="0"/>
              <a:t> по Тулой. 171-й истребительный авиационный полк 4 мая 1943 года за показанные образцы мужества и геройства в борьбе против фашистских захватчиков и в целях дальнейшего закрепления памяти о героических подвигах сталинских соколов Приказом НКО СССР удостоен почётного наименования «Тульский».</a:t>
            </a:r>
            <a:endParaRPr lang="ru-RU" sz="1600" b="1" dirty="0"/>
          </a:p>
        </p:txBody>
      </p:sp>
      <p:pic>
        <p:nvPicPr>
          <p:cNvPr id="32770" name="Picture 2" descr="https://avatars.mds.yandex.net/i?id=411d0250fd9eb0edfaca91a5c8e6b5bba0a05898-8399918-images-thumbs&amp;n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2143116"/>
            <a:ext cx="3851440" cy="2857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214282" y="1071546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Какой полк НКВД охранял оборонные заводы г. Тулы. Назовите его номер.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3794" name="Picture 2" descr="https://present5.com/presentation/215122505_361861702/image-21.jpg"/>
          <p:cNvPicPr>
            <a:picLocks noChangeAspect="1" noChangeArrowheads="1"/>
          </p:cNvPicPr>
          <p:nvPr/>
        </p:nvPicPr>
        <p:blipFill>
          <a:blip r:embed="rId8"/>
          <a:srcRect l="8333" t="20000" r="11666" b="4443"/>
          <a:stretch>
            <a:fillRect/>
          </a:stretch>
        </p:blipFill>
        <p:spPr bwMode="auto">
          <a:xfrm>
            <a:off x="428596" y="2071678"/>
            <a:ext cx="4034146" cy="31432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8" name="Прямоугольник 17"/>
          <p:cNvSpPr/>
          <p:nvPr/>
        </p:nvSpPr>
        <p:spPr>
          <a:xfrm>
            <a:off x="4643439" y="2071678"/>
            <a:ext cx="4214842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156 полк НКВД в дни обороны Тулы должен был охранять важные объекты промышленности. По плану обороны города он должен был находиться на второй линии обороны, но полк оказался в первой линии и держал оборону со стороны </a:t>
            </a:r>
            <a:r>
              <a:rPr lang="ru-RU" b="1" i="1" dirty="0" err="1" smtClean="0"/>
              <a:t>Венёвского</a:t>
            </a:r>
            <a:r>
              <a:rPr lang="ru-RU" b="1" i="1" dirty="0" smtClean="0"/>
              <a:t> шоссе. С переходом Красной армии  в наступление полк принимал самое активное участие в освобождении Тульской земли.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142852"/>
            <a:ext cx="6715172" cy="7143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ИНТЕЛЛЕКТУАЛЬНЫЙ КВИЗ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«ОБОРОНА ТУЛЫ»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858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29058" y="1214422"/>
            <a:ext cx="4857752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«Как ни пытался враг… взять Тулу и этим открыть себе дорогу к столице, успеха он не добился. Город стоял, как неприступная крепость. В разгроме немецких войск под Москвой Туле и ее жителям принадлежит выдающаяся роль»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Георгий Жуков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214422"/>
            <a:ext cx="3143272" cy="40005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1071546"/>
            <a:ext cx="8572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какой город в 1941 году был эвакуирован Тульский оружейный завод?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2214554"/>
            <a:ext cx="4214842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 соответствии с решением правительства от 7 октября 1941 года началась эвакуация основных предприятий Тулы. По приказу наркомата Тульский оружейный завод эвакуировался под город </a:t>
            </a:r>
            <a:r>
              <a:rPr lang="ru-RU" sz="2000" b="1" dirty="0" err="1" smtClean="0"/>
              <a:t>Меднorорск</a:t>
            </a:r>
            <a:r>
              <a:rPr lang="ru-RU" sz="2000" b="1" dirty="0" smtClean="0"/>
              <a:t> Оренбургской области, а также в некоторые другие районы страны. </a:t>
            </a:r>
            <a:endParaRPr lang="ru-RU" sz="2000" b="1" dirty="0"/>
          </a:p>
        </p:txBody>
      </p:sp>
      <p:pic>
        <p:nvPicPr>
          <p:cNvPr id="34819" name="Picture 3" descr="https://cdnmyslo.ru/Contents/b9/3c/db56-3c75-4355-892d-736da930eb35/9e40d477-2f7d-4485-967b-f3b98cda4ae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214554"/>
            <a:ext cx="4205979" cy="2857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282" y="1000108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Назовите номер бронепоезда, который принимал участие в обороне Тулы?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643438" y="1928802"/>
            <a:ext cx="4143404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Бронепоезд №16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встал на защиту Тулы, находясь на самых опасных участках обороны в период октября–декабря 1941 г.: он курсировал на железнодорожных путях от Ряжского вокзала до станции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Криволучье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с помощью зенитной артиллерии обеспечивал слаженную работу железнодорожников при эвакуации военных заводов на восток, обороняя и станцию Тула от налётов немецкой авиации; отражал атаки вражеских бомбардировщиков на станциях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Хомяково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Ревякино и 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Присады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https://img.ru-memorials.ru/memorials/tula-patriot-armored-train/bronepoezd-tula-in-pas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928802"/>
            <a:ext cx="4214842" cy="32861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285720" y="1071546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Из какого типа орудий вела огонь по фашистским танкам артиллерийская батарея лейтенанта </a:t>
            </a:r>
            <a:r>
              <a:rPr lang="ru-RU" sz="2400" b="1" dirty="0" err="1" smtClean="0">
                <a:solidFill>
                  <a:srgbClr val="C00000"/>
                </a:solidFill>
              </a:rPr>
              <a:t>Волнянского</a:t>
            </a:r>
            <a:r>
              <a:rPr lang="ru-RU" sz="2400" b="1" dirty="0" smtClean="0">
                <a:solidFill>
                  <a:srgbClr val="C00000"/>
                </a:solidFill>
              </a:rPr>
              <a:t>?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1928802"/>
            <a:ext cx="4572000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b="1" dirty="0" smtClean="0"/>
              <a:t>Стрелковые дивизии и полки Тульского боевого участка были крайне малочисленны. Они имели очень мало огневых средств, особенно пушек и боеприпасов к ним. Главную ударную силу в борьбе с танками врага представлял 732-й зенитный артиллерийский полк», — вспоминал командир 732-го зенитного артиллерийского полка М. Т. Бондаренко. Вообще говоря, </a:t>
            </a:r>
            <a:r>
              <a:rPr lang="ru-RU" b="1" u="sng" dirty="0" smtClean="0"/>
              <a:t>зенитки не предназначены для борьбы с танками, это орудие ПВО…</a:t>
            </a:r>
            <a:endParaRPr lang="ru-RU" b="1" u="sng" dirty="0"/>
          </a:p>
        </p:txBody>
      </p:sp>
      <p:pic>
        <p:nvPicPr>
          <p:cNvPr id="36866" name="Picture 2" descr="https://s0.slide-share.ru/s_slide/04413e3b2b8d46293086d2423b295f42/2d4245d3-f3a4-4dd7-bc56-80c5ce4c36f4.jpeg"/>
          <p:cNvPicPr>
            <a:picLocks noChangeAspect="1" noChangeArrowheads="1"/>
          </p:cNvPicPr>
          <p:nvPr/>
        </p:nvPicPr>
        <p:blipFill>
          <a:blip r:embed="rId8"/>
          <a:srcRect l="38923" t="19860" r="6389" b="37431"/>
          <a:stretch>
            <a:fillRect/>
          </a:stretch>
        </p:blipFill>
        <p:spPr bwMode="auto">
          <a:xfrm>
            <a:off x="4866463" y="2357430"/>
            <a:ext cx="390295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1000108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назывался партизанский отряд, действовавший на территории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Черепетского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Белевского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районов?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14282" y="1928802"/>
            <a:ext cx="4500594" cy="31393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Большую активность и высокое боевое мастерство проявил отряд «Передовой», действовавший на территории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Черепетского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Белевского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Козельского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районов. Организаторами и руководителями его были: сержант милиции Дмитрий Тимофеевич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Тетерчев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(командир отряда), командир и бывший оперуполномоченный районного отдела НКВД Павел Сергеевич Макеев (комиссар отряда).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2" name="Picture 4" descr="https://region.center/source/Tul%20Brendi/2020/1_24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1928802"/>
            <a:ext cx="3824596" cy="31432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285720" y="1000108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Какую трансляцию по радио слушали туляки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7 ноября 1941 года?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8914" name="Picture 2" descr="https://avatars.dzeninfra.ru/get-zen_doc/3993525/pub_6098bac3203bf7596dc76322_6098bae8203bf7596dc798b5/scale_1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857365"/>
            <a:ext cx="4614236" cy="29289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5143504" y="1857364"/>
            <a:ext cx="3571900" cy="29289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7 ноября – памятная дата отечественной военной истории. В этот день в 1941 году на главной площади страны состоялся традиционный военный парад в честь годовщины Октябрьской революции. Войска уходили с парада прямиком на фронт, на защиту Москвы.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71472" y="1928802"/>
            <a:ext cx="72152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ТУР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ИСТОРИЯ В ДАТАХ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4282" y="1643050"/>
            <a:ext cx="8643998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туляки начали строить оборонительные сооружения вокруг города Тулы?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928662" y="1928802"/>
            <a:ext cx="7215238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C00000"/>
                </a:solidFill>
              </a:rPr>
              <a:t>Назовите официальные сроки обороны Тулы.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57224" y="1928802"/>
            <a:ext cx="7215238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</a:rPr>
              <a:t>Когда немцы предприняли «психическую» танковую атаку?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71472" y="1928802"/>
            <a:ext cx="8072494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</a:rPr>
              <a:t>В каком году был подписан указ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</a:rPr>
              <a:t>о присвоении Туле звания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</a:rPr>
              <a:t> города-героя?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357298"/>
            <a:ext cx="8643998" cy="36009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Правила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Квиз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проводится в 4 тура: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тур – 10 вопросов,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тур – 5 вопросов,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тур – 10 вопросов,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тур – 10 вопросов,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 тур – 1 вопрос.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Каждый правильный ответ на вопрос в туре оценивается в 1 балл, кроме последнего: в последнем туре будет один вопрос, но каждый правильный на него ответ приносит команде 1 балл.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Участники команды могут обсуждать сообща ответы, но не имеют право пользоваться подсказками из зала, подслушивать другие команды, использовать телефоны и подобные ресурсы, выкрикивать с места.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Зрители могут наблюдать за ходом игры, но не могут подсказывать игрокам и выкрикивать ответы в зал.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Команда после каждого тура отдает записанные на бланке ответы жюри.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Ведущий сообщает правильные ответы на вопросы после каждого тура и дает дополнительную информацию по вопросу.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Жюри подводит и оглашает  итоги только в конце игры.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71472" y="1643050"/>
            <a:ext cx="8072494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</a:rPr>
              <a:t>В каком году был установлен памятник героическим защитникам г.</a:t>
            </a:r>
            <a:r>
              <a:rPr lang="ru-RU" sz="4000" b="1" i="1" dirty="0" smtClean="0">
                <a:solidFill>
                  <a:srgbClr val="C00000"/>
                </a:solidFill>
              </a:rPr>
              <a:t> Т</a:t>
            </a:r>
            <a:r>
              <a:rPr lang="ru-RU" sz="4000" b="1" dirty="0" smtClean="0">
                <a:solidFill>
                  <a:srgbClr val="C00000"/>
                </a:solidFill>
              </a:rPr>
              <a:t>улы? 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357158" y="1142984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Когда туляки начали строить оборонительные сооружения вокруг города Тулы?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Баррикады на улице Коммунаров (в настоящее время проспект Ленина) в Туле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2143116"/>
            <a:ext cx="4286279" cy="26860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4786314" y="2500306"/>
            <a:ext cx="4214842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Важную роль в обороне Тулы сыграли оборонительные сооружения. Оборонительные работы на ближних подступах к Туле начались 18 октября 1941 года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44" y="1000108"/>
            <a:ext cx="8715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Назовите официальные сроки обороны Тулы.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4282" y="1428736"/>
            <a:ext cx="8643998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ктября 1941 года– 5 декабря 1941 года.</a:t>
            </a:r>
            <a:r>
              <a:rPr lang="ru-RU" sz="1600" b="1" dirty="0" smtClean="0"/>
              <a:t> Командование 50-й армии (командующий генерал-майор Ермаков А. Н., член Военного совета бригадный комиссар Сорокин К. Л., начальник штаба полковник Аргунов Н. Е.) отдало первый приказ по организации обороны подступов к Туле и</a:t>
            </a:r>
            <a:r>
              <a:rPr lang="ru-RU" sz="1600" b="1" i="1" dirty="0" smtClean="0"/>
              <a:t> </a:t>
            </a:r>
            <a:r>
              <a:rPr lang="ru-RU" sz="1600" b="1" dirty="0" smtClean="0"/>
              <a:t>самого города.           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s://fsd.multiurok.ru/html/2017/11/10/s_5a05ccaa8fada/img6.jpg"/>
          <p:cNvPicPr>
            <a:picLocks noChangeAspect="1" noChangeArrowheads="1"/>
          </p:cNvPicPr>
          <p:nvPr/>
        </p:nvPicPr>
        <p:blipFill>
          <a:blip r:embed="rId8"/>
          <a:srcRect l="21094" t="7813" r="26171" b="64062"/>
          <a:stretch>
            <a:fillRect/>
          </a:stretch>
        </p:blipFill>
        <p:spPr bwMode="auto">
          <a:xfrm>
            <a:off x="1142976" y="2714620"/>
            <a:ext cx="6357982" cy="25431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643050"/>
            <a:ext cx="3429024" cy="35394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Вечером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ноября 1941 года,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воспоминаниям председателя городского комитета обороны, секретаря Тульского обкома и горкома ВКП(б) Василия Жаворонкова, враг предпринял «психическую» танковую атаку. К переднему краю обороны подошли десятки вражеских машин. Гул моторов смешался с канонадой орудий и минометов. Темнота ночи осветилась яркими фарами танков и трассирующими пулями. Но крепка была выдержка и вера в свои силы защитников города. «Психическая» атака провалилась.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71546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Когда немцы предприняли «психическую» танковую атаку?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https://myslo.ru/Content/OldNews/art_images/881/06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1643050"/>
            <a:ext cx="5143536" cy="35719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14282" y="928670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каком году был подписан указ о присвоении Туле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звания города-героя?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1857364"/>
            <a:ext cx="428628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7 декабря 1976 года</a:t>
            </a:r>
            <a:r>
              <a:rPr lang="ru-RU" b="1" dirty="0" smtClean="0"/>
              <a:t> - За мужество и стойкость, проявленные защитниками при героической обороне города в 1941 году, Туле было присвоено почётное звание «Город-Герой» с вручением медали «Золотая Звезда». </a:t>
            </a:r>
            <a:r>
              <a:rPr lang="ru-RU" dirty="0" smtClean="0"/>
              <a:t>17 января 1977 года в Тулу прибыл генеральный секретарь ЦК КПСС </a:t>
            </a:r>
            <a:r>
              <a:rPr lang="ru-RU" b="1" dirty="0" smtClean="0"/>
              <a:t>Леонид Брежнев, </a:t>
            </a:r>
            <a:r>
              <a:rPr lang="ru-RU" dirty="0" smtClean="0"/>
              <a:t>который собственноручно прикрепил звезду к тульскому знамени.</a:t>
            </a:r>
            <a:endParaRPr lang="ru-RU" dirty="0"/>
          </a:p>
        </p:txBody>
      </p:sp>
      <p:pic>
        <p:nvPicPr>
          <p:cNvPr id="15" name="Рисунок 14" descr="Сорок лет назад Туле присвоили звание города-героя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1857364"/>
            <a:ext cx="4214842" cy="29289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14282" y="100010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каком году был установлен памятник героическим защитникам г.</a:t>
            </a:r>
            <a:r>
              <a:rPr lang="ru-RU" sz="2400" b="1" i="1" dirty="0" smtClean="0">
                <a:solidFill>
                  <a:srgbClr val="C00000"/>
                </a:solidFill>
              </a:rPr>
              <a:t> Т</a:t>
            </a:r>
            <a:r>
              <a:rPr lang="ru-RU" sz="2400" b="1" dirty="0" smtClean="0">
                <a:solidFill>
                  <a:srgbClr val="C00000"/>
                </a:solidFill>
              </a:rPr>
              <a:t>улы?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cdnmyslo.ru/Contents/54/7d/a0c4-8eb1-440e-bbd0-b2d2236853c4/b46b80bc-fd19-4418-bc3f-cceb9b81d4e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857364"/>
            <a:ext cx="4429156" cy="30106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5000628" y="1928802"/>
            <a:ext cx="3857652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 просьбами установить в городе памятник в честь героической обороны города в 1941 году участники тех событий неоднократно обращались к тульским властям. </a:t>
            </a:r>
          </a:p>
          <a:p>
            <a:pPr algn="just"/>
            <a:r>
              <a:rPr lang="ru-RU" b="1" dirty="0" smtClean="0"/>
              <a:t>Монумент защитникам Тулы был открыт </a:t>
            </a:r>
            <a:r>
              <a:rPr lang="ru-RU" b="1" dirty="0" smtClean="0">
                <a:solidFill>
                  <a:srgbClr val="FF0000"/>
                </a:solidFill>
              </a:rPr>
              <a:t>16 октября 1968 года.</a:t>
            </a:r>
          </a:p>
          <a:p>
            <a:pPr algn="just"/>
            <a:r>
              <a:rPr lang="ru-RU" b="1" dirty="0" smtClean="0"/>
              <a:t>Авторами являются архитекторы </a:t>
            </a:r>
          </a:p>
          <a:p>
            <a:pPr algn="just"/>
            <a:r>
              <a:rPr lang="ru-RU" b="1" dirty="0" smtClean="0"/>
              <a:t>Н. Н. Миловидов, Б. И. Дюжев и Г. Е. </a:t>
            </a:r>
            <a:r>
              <a:rPr lang="ru-RU" b="1" dirty="0" err="1" smtClean="0"/>
              <a:t>Саевич</a:t>
            </a:r>
            <a:r>
              <a:rPr lang="ru-RU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71604" y="2000240"/>
            <a:ext cx="60007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ТУР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В ЛИЦАХ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571472" y="1928802"/>
            <a:ext cx="8072494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Кто возглавлял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 танковую армию немецких войск, наступавших на Тулу?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357158" y="1071546"/>
            <a:ext cx="8358246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Как называлась книга Г. Гудериана, в которой он писал: </a:t>
            </a:r>
            <a:r>
              <a:rPr lang="ru-RU" sz="3600" b="1" dirty="0" smtClean="0">
                <a:solidFill>
                  <a:schemeClr val="tx1"/>
                </a:solidFill>
              </a:rPr>
              <a:t>«попытка захватить город с ходу натолкнулась на сильную противотанковую оборону и кончилась провалом, причем мы понесли значительные потери в танках и офицерском составе».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857224" y="2000240"/>
            <a:ext cx="750099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Кто был командующим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Тульского рабочего полка?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85984" y="2285992"/>
            <a:ext cx="500066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ТУР </a:t>
            </a:r>
            <a:endParaRPr kumimoji="0" lang="en-US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БЛИЦ-ОПРОС 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500034" y="2357430"/>
            <a:ext cx="821537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Кто был комиссаром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Тульского рабочего полка?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85720" y="1571612"/>
            <a:ext cx="8501122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Кто с октября 1941 года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был председателем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Тульского городского комитета обороны?</a:t>
            </a:r>
            <a:r>
              <a:rPr lang="ru-RU" sz="4000" i="1" dirty="0" smtClean="0">
                <a:solidFill>
                  <a:srgbClr val="C00000"/>
                </a:solidFill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357158" y="1785926"/>
            <a:ext cx="8429684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Кто из защитников обороны Тулы был удостоен звания героя </a:t>
            </a:r>
            <a:r>
              <a:rPr lang="ru-RU" sz="4000" b="1" dirty="0" smtClean="0">
                <a:solidFill>
                  <a:srgbClr val="C00000"/>
                </a:solidFill>
              </a:rPr>
              <a:t>С</a:t>
            </a:r>
            <a:r>
              <a:rPr lang="ru-RU" sz="4000" b="1" dirty="0" smtClean="0">
                <a:solidFill>
                  <a:srgbClr val="C00000"/>
                </a:solidFill>
              </a:rPr>
              <a:t>оветского </a:t>
            </a:r>
            <a:r>
              <a:rPr lang="ru-RU" sz="4000" b="1" dirty="0" smtClean="0">
                <a:solidFill>
                  <a:srgbClr val="C00000"/>
                </a:solidFill>
              </a:rPr>
              <a:t>С</a:t>
            </a:r>
            <a:r>
              <a:rPr lang="ru-RU" sz="4000" b="1" dirty="0" smtClean="0">
                <a:solidFill>
                  <a:srgbClr val="C00000"/>
                </a:solidFill>
              </a:rPr>
              <a:t>оюза</a:t>
            </a:r>
            <a:r>
              <a:rPr lang="ru-RU" sz="4000" b="1" dirty="0" smtClean="0">
                <a:solidFill>
                  <a:srgbClr val="C00000"/>
                </a:solidFill>
              </a:rPr>
              <a:t>?</a:t>
            </a:r>
            <a:r>
              <a:rPr lang="ru-RU" sz="4000" i="1" dirty="0" smtClean="0">
                <a:solidFill>
                  <a:srgbClr val="C00000"/>
                </a:solidFill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14282" y="1571612"/>
            <a:ext cx="871543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Кто возглавил 50-ю армию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с 22 ноября 1941 года?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14282" y="1571612"/>
            <a:ext cx="857256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человек в 1941 году был председателем Тульского облисполкома и входил в состав городского комитета обороны.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14282" y="1357298"/>
            <a:ext cx="8715436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героизму этого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командира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октября 1941 года была отбита попытка сорока вражеских танков прорвать оборону Тулы со стороны Орловского шоссе.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14282" y="1285860"/>
            <a:ext cx="8643998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честь какого юного героя, партизана-разведчика в 1944 году был переименован город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Лихвин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85720" y="107154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Кто возглавлял 2 танковую армию немецких войск, наступавших на Тулу?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2071678"/>
            <a:ext cx="457200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dirty="0" smtClean="0"/>
              <a:t>Основой наступавших на Тулу войск противника была 2-я танковая группа под командованием самого </a:t>
            </a:r>
            <a:r>
              <a:rPr lang="ru-RU" b="1" dirty="0" err="1" smtClean="0">
                <a:solidFill>
                  <a:srgbClr val="FF0000"/>
                </a:solidFill>
              </a:rPr>
              <a:t>Гейнца</a:t>
            </a:r>
            <a:r>
              <a:rPr lang="ru-RU" b="1" dirty="0" smtClean="0">
                <a:solidFill>
                  <a:srgbClr val="FF0000"/>
                </a:solidFill>
              </a:rPr>
              <a:t> Гудериана. </a:t>
            </a:r>
            <a:r>
              <a:rPr lang="ru-RU" b="1" dirty="0" smtClean="0"/>
              <a:t>Противник планировал захватить важные промышленные районы с городами Тула, </a:t>
            </a:r>
            <a:r>
              <a:rPr lang="ru-RU" b="1" dirty="0" err="1" smtClean="0"/>
              <a:t>Сталиногорск</a:t>
            </a:r>
            <a:r>
              <a:rPr lang="ru-RU" b="1" dirty="0" smtClean="0"/>
              <a:t> (нынешний Новомосковск), Кашира, после чего окружить столицу СССР с юго-востока и замкнуть кольцо окружения к востоку от Москвы, соединившись с северной группировкой войск.</a:t>
            </a:r>
            <a:endParaRPr lang="ru-RU" b="1" dirty="0"/>
          </a:p>
        </p:txBody>
      </p:sp>
      <p:pic>
        <p:nvPicPr>
          <p:cNvPr id="52226" name="Picture 2" descr="https://avatars.mds.yandex.net/i?id=05071302b2809a3adc468473f0751d2553672e2f-5306655-images-thumbs&amp;n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12298" y="2098137"/>
            <a:ext cx="2388707" cy="28310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85720" y="1071546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называлась книга Г. Гудериана, в которой он писал: «попытка захватить город с ходу натолкнулась на сильную противотанковую оборону и кончилась провалом, причем мы понесли значительные потери в танках и офицерском составе».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3490" name="Picture 2" descr="https://avatars.mds.yandex.net/i?id=9a7ddeaefa9dac5bdc7da0c23722829459c81c18-5877187-images-thumbs&amp;n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221455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14282" y="928670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Кто был командующим Тульского рабочего полка?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4514" name="Picture 2" descr="Анатолий Петрович Горшков - командир Тульского рабочего полка"/>
          <p:cNvPicPr>
            <a:picLocks noChangeAspect="1" noChangeArrowheads="1"/>
          </p:cNvPicPr>
          <p:nvPr/>
        </p:nvPicPr>
        <p:blipFill>
          <a:blip r:embed="rId8"/>
          <a:srcRect l="22205" r="20894"/>
          <a:stretch>
            <a:fillRect/>
          </a:stretch>
        </p:blipFill>
        <p:spPr bwMode="auto">
          <a:xfrm>
            <a:off x="214282" y="1428736"/>
            <a:ext cx="3112018" cy="37862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571868" y="1428736"/>
            <a:ext cx="5214974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В 1966 году </a:t>
            </a:r>
            <a:r>
              <a:rPr lang="ru-RU" sz="1600" b="1" dirty="0" smtClean="0">
                <a:solidFill>
                  <a:schemeClr val="tx1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Анатолию Петровичу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Горшкову присвоено звание «Почетный гражданин города Тулы», а в 1968 года - «Почетный гражданин города Брянска».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Анатолий Петрович Горшков скончался 29 декабря 1985 года в возрасте семидесяти семи лет. Похоронен на Кунцевском кладбище столицы.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Указом Президента России 6 сентября 2016 года, за мужество и героизм, проявленные при обороне города Тулы от немецко-фашистских захватчиков в период Великой Отечественной войны 1941-1945 годов Анатолию Горшкову присвоено звание Героя Российской Федерации посмертно.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85720" y="2357430"/>
            <a:ext cx="855407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Частью какой битвы была оборона Тулы?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357158" y="1000108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Кто был комиссаром Тульского рабочего полка?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https://cdnmyslo.ru/Contents/02/fb/4158-2820-4791-8f8a-843206135daa/cf775840-b689-456b-bbfd-693f4d7403e7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1500174"/>
            <a:ext cx="2785249" cy="34640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62466" name="Picture 2" descr="На месте гибели Агеева в парке Оружейного завода на Перекопе сейчас установлен памятник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62" y="1571612"/>
            <a:ext cx="3809984" cy="25360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285720" y="4286256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dirty="0" smtClean="0"/>
              <a:t>На месте гибели Григория Антоновича Агеева в парке Оружейного завода на Перекопе сейчас установлен памятник.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14282" y="1071546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Кто с октября 1941 года был председателем Тульского городского комитета обороны?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5538" name="Picture 2" descr="Жаворонков, Василий Гаврилович — Википедия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928802"/>
            <a:ext cx="2362200" cy="30480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3214678" y="1928802"/>
            <a:ext cx="5500726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Указом Президиума Верховного Совета СССР от 18 января 1977 года за заслуги перед Коммунистической партией и Советским государством, большой личный вклад в организацию героической обороны города Тулы в период Великой Отечественной войны </a:t>
            </a:r>
            <a:r>
              <a:rPr lang="ru-RU" b="1" dirty="0" smtClean="0">
                <a:solidFill>
                  <a:srgbClr val="FF0000"/>
                </a:solidFill>
              </a:rPr>
              <a:t>Жаворонкову Василию Гавриловичу </a:t>
            </a:r>
            <a:r>
              <a:rPr lang="ru-RU" b="1" dirty="0" smtClean="0"/>
              <a:t>присвоено звание Героя Советского Союза с вручением ордена Ленина и медали "Золотая Звезда".</a:t>
            </a:r>
          </a:p>
          <a:p>
            <a:pPr algn="just"/>
            <a:r>
              <a:rPr lang="ru-RU" dirty="0" smtClean="0"/>
              <a:t>Жил в Москве. Скончался 9 июня 1987 года. Похоронен в Москве на </a:t>
            </a:r>
            <a:r>
              <a:rPr lang="ru-RU" dirty="0" err="1" smtClean="0"/>
              <a:t>Троекуровском</a:t>
            </a:r>
            <a:r>
              <a:rPr lang="ru-RU" dirty="0" smtClean="0"/>
              <a:t> кладбище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14282" y="1214422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из защитников обороны Тулы был удостоен звания героя советского союза?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2357430"/>
            <a:ext cx="435771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Григорий Антонович Агеев</a:t>
            </a:r>
            <a:endParaRPr lang="ru-RU" sz="4000" b="1" dirty="0"/>
          </a:p>
        </p:txBody>
      </p:sp>
      <p:pic>
        <p:nvPicPr>
          <p:cNvPr id="14" name="Рисунок 13" descr="https://cdnmyslo.ru/Contents/02/fb/4158-2820-4791-8f8a-843206135daa/cf775840-b689-456b-bbfd-693f4d7403e7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2143116"/>
            <a:ext cx="2356621" cy="29640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14282" y="1071546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Кто возглавил 50-ю армию с 22 ноября 1941 года?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7586" name="Picture 2" descr="Иван Васильевич Болдин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1643050"/>
            <a:ext cx="2609850" cy="35147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6" name="Прямоугольник 15"/>
          <p:cNvSpPr/>
          <p:nvPr/>
        </p:nvSpPr>
        <p:spPr>
          <a:xfrm>
            <a:off x="3357554" y="1857364"/>
            <a:ext cx="5429288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Иван Васильевич Болдин</a:t>
            </a:r>
            <a:r>
              <a:rPr lang="ru-RU" b="1" dirty="0" smtClean="0"/>
              <a:t> родился 15 августа 1882 года в  Пензенской губернии в бедной крестьянской семье. С детства познал нужду, нелегкий крестьянский труд. Закончил всего 2 класса церковно-приходской школы. Имел богатый боевой опыт.</a:t>
            </a:r>
          </a:p>
          <a:p>
            <a:pPr algn="just"/>
            <a:r>
              <a:rPr lang="ru-RU" b="1" dirty="0" smtClean="0"/>
              <a:t>После войны он издал книгу воспоминаний «Страницы жизни», где первым из советских мемуаристов рассказал о трагедии 1941 года.</a:t>
            </a:r>
          </a:p>
          <a:p>
            <a:pPr algn="just"/>
            <a:r>
              <a:rPr lang="ru-RU" b="1" dirty="0" smtClean="0"/>
              <a:t>И.В. Болдин умер 28 марта 1965 г. Он похоронен в Киеве. 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214282" y="1071546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человек в 1941 году был председателем Тульского облисполкома и входил в состав городского комитета обороны.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5" name="Picture 3" descr="https://xn----8sbwecbdd4cejm2j.xn--p1ai/uploaded/0/88c/5ba0ab9e0e94638d3ac1c9755fbe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2071678"/>
            <a:ext cx="1849292" cy="28597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3214678" y="2285992"/>
            <a:ext cx="5572164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Почётный гражданин города Тула ("В связи с 25-летием героической обороны города Тулы в период Великой Отечественной войны 1941-1945 гг. и за выдающиеся заслуги в организации обороны Тулы" - Решение Тульского горисполкома № 1-29 от 03.12.1966)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42844" y="928670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героизму этого командира 30 октября 1941 года была отбита попытка сорока вражеских танков прорвать оборону Тулы со стороны Орловского шоссе.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1" name="Picture 3" descr="https://avatars.mds.yandex.net/i?id=38a6eac9749266dad3c150a58757f9ec702dd280-8246369-images-thumbs&amp;n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2031" y="1571612"/>
            <a:ext cx="2526895" cy="35004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3143240" y="1571612"/>
            <a:ext cx="58579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Григорий Матвеевич </a:t>
            </a:r>
            <a:r>
              <a:rPr lang="ru-RU" sz="1400" b="1" dirty="0" err="1" smtClean="0">
                <a:solidFill>
                  <a:srgbClr val="FF0000"/>
                </a:solidFill>
              </a:rPr>
              <a:t>Волнянский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b="1" dirty="0" smtClean="0"/>
              <a:t>30 октября 1941 года заслон из двух зенитных 85-мм орудий, которым командовал Григорий </a:t>
            </a:r>
            <a:r>
              <a:rPr lang="ru-RU" sz="1600" b="1" dirty="0" err="1" smtClean="0"/>
              <a:t>Волнянский</a:t>
            </a:r>
            <a:r>
              <a:rPr lang="ru-RU" sz="1600" b="1" dirty="0" smtClean="0"/>
              <a:t>, принял бой с атаковавшими Тулу со стороны Орловского шоссе танками армии </a:t>
            </a:r>
            <a:r>
              <a:rPr lang="ru-RU" sz="1600" b="1" dirty="0" err="1" smtClean="0"/>
              <a:t>Гейнца</a:t>
            </a:r>
            <a:r>
              <a:rPr lang="ru-RU" sz="1600" b="1" dirty="0" smtClean="0"/>
              <a:t> Гудериана в количестве до 50 машин. В двух атаках было подбито 14 немецких танков, остальные отступили — немцы не смогли прорваться в Тулу, ключевой южный рубеж обороны Москвы.</a:t>
            </a:r>
          </a:p>
          <a:p>
            <a:pPr algn="just"/>
            <a:r>
              <a:rPr lang="ru-RU" sz="1600" b="1" dirty="0" smtClean="0"/>
              <a:t>Многие зенитчики были убиты или ранены — некоторые танки подошли на 50-70 метров, обстреливая расчеты зениток. </a:t>
            </a:r>
            <a:r>
              <a:rPr lang="ru-RU" sz="1600" b="1" dirty="0" smtClean="0">
                <a:solidFill>
                  <a:srgbClr val="FF0000"/>
                </a:solidFill>
              </a:rPr>
              <a:t>Сам Григорий </a:t>
            </a:r>
            <a:r>
              <a:rPr lang="ru-RU" sz="1600" b="1" dirty="0" err="1" smtClean="0">
                <a:solidFill>
                  <a:srgbClr val="FF0000"/>
                </a:solidFill>
              </a:rPr>
              <a:t>Волнянский</a:t>
            </a:r>
            <a:r>
              <a:rPr lang="ru-RU" sz="1600" b="1" dirty="0" smtClean="0">
                <a:solidFill>
                  <a:srgbClr val="FF0000"/>
                </a:solidFill>
              </a:rPr>
              <a:t> погиб во время второй атаки танков. Лейтенанту </a:t>
            </a:r>
            <a:r>
              <a:rPr lang="ru-RU" sz="1600" b="1" dirty="0" err="1" smtClean="0">
                <a:solidFill>
                  <a:srgbClr val="FF0000"/>
                </a:solidFill>
              </a:rPr>
              <a:t>Волнянскому</a:t>
            </a:r>
            <a:r>
              <a:rPr lang="ru-RU" sz="1600" b="1" dirty="0" smtClean="0">
                <a:solidFill>
                  <a:srgbClr val="FF0000"/>
                </a:solidFill>
              </a:rPr>
              <a:t> было всего 20 лет.</a:t>
            </a:r>
          </a:p>
          <a:p>
            <a:pPr algn="just"/>
            <a:r>
              <a:rPr lang="ru-RU" sz="1600" b="1" dirty="0" smtClean="0"/>
              <a:t>За этот бой посмертно награжден Орденом Ленина, в 1977 году </a:t>
            </a:r>
            <a:r>
              <a:rPr lang="ru-RU" sz="1600" b="1" dirty="0" smtClean="0">
                <a:solidFill>
                  <a:srgbClr val="FF0000"/>
                </a:solidFill>
              </a:rPr>
              <a:t>зачислен навечно в списки первой батареи первого дивизиона войсковой части 51025.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14282" y="857232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честь какого юного героя, партизана-разведчика в 1944 году был переименован город 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Лихвин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9" name="Picture 3" descr="https://avatars.mds.yandex.net/i?id=34762c1287d30baca44fe2e45ba45036-4264410-images-thumbs&amp;n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643050"/>
            <a:ext cx="2605611" cy="35480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3143240" y="1643050"/>
            <a:ext cx="5643602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Александр Павлович Чекалин </a:t>
            </a:r>
            <a:r>
              <a:rPr lang="ru-RU" sz="1600" b="1" dirty="0" smtClean="0"/>
              <a:t>–партизан-разведчик отряда «Передовой». Наравне со взрослыми, юный разведчик собирал сведения о расположении фашистских отрядов, их численности и передислокации. Он осуществлял связь между партизанскими отрядами в качестве радиста, принимал участие в диверсионных действиях против немцев.</a:t>
            </a:r>
          </a:p>
          <a:p>
            <a:pPr algn="just"/>
            <a:r>
              <a:rPr lang="ru-RU" sz="1600" b="1" dirty="0" smtClean="0"/>
              <a:t>6 ноября 1941 года немцы устроили публичную казнь юного партизана. На площади города </a:t>
            </a:r>
            <a:r>
              <a:rPr lang="ru-RU" sz="1600" b="1" dirty="0" err="1" smtClean="0"/>
              <a:t>Лихвин</a:t>
            </a:r>
            <a:r>
              <a:rPr lang="ru-RU" sz="1600" b="1" dirty="0" smtClean="0"/>
              <a:t> Александр Чекалин был повешен. </a:t>
            </a:r>
          </a:p>
          <a:p>
            <a:pPr algn="just"/>
            <a:r>
              <a:rPr lang="ru-RU" sz="1600" b="1" dirty="0" smtClean="0"/>
              <a:t>4 февраля 1942 года посмертно Чекалину Александру Павловичу было </a:t>
            </a:r>
            <a:r>
              <a:rPr lang="ru-RU" sz="1600" b="1" dirty="0" smtClean="0">
                <a:solidFill>
                  <a:srgbClr val="C00000"/>
                </a:solidFill>
              </a:rPr>
              <a:t>присвоено звание Героя Советского Союза </a:t>
            </a:r>
            <a:r>
              <a:rPr lang="ru-RU" sz="1600" b="1" dirty="0" smtClean="0"/>
              <a:t>с награждением орденом </a:t>
            </a:r>
            <a:r>
              <a:rPr lang="ru-RU" sz="1600" b="1" dirty="0" err="1" smtClean="0"/>
              <a:t>Ленина.А</a:t>
            </a:r>
            <a:r>
              <a:rPr lang="ru-RU" sz="1600" b="1" dirty="0" smtClean="0"/>
              <a:t> ещё через два года город </a:t>
            </a:r>
            <a:r>
              <a:rPr lang="ru-RU" sz="1600" b="1" dirty="0" err="1" smtClean="0">
                <a:solidFill>
                  <a:srgbClr val="C00000"/>
                </a:solidFill>
              </a:rPr>
              <a:t>Лихвин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smtClean="0"/>
              <a:t>в котором казнили героя-комсомольца, был переименован в его честь – </a:t>
            </a:r>
            <a:r>
              <a:rPr lang="ru-RU" sz="1600" b="1" dirty="0" smtClean="0">
                <a:solidFill>
                  <a:srgbClr val="C00000"/>
                </a:solidFill>
              </a:rPr>
              <a:t>Чекалин.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14348" y="2071678"/>
            <a:ext cx="75009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 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ЯСНАЯ ПОЛЯНА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14282" y="1785926"/>
            <a:ext cx="8643998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Назовите сотрудников музея «Ясная  Поляна», которые фактически боролись за усадьбу в годы оккупации.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428596" y="1714488"/>
            <a:ext cx="8429684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Куда были отправлены экспонаты  музея «Ясная Поляна» в ноябре 1941 года, когда нависла угроза вражеской оккупации?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285720" y="1785926"/>
            <a:ext cx="857256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Какое кодовое название имела наступательная операция фашистских войск на Москву?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85720" y="1928802"/>
            <a:ext cx="857256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Назовите дату начала оккупации Ясной Поляны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фашистскими захватчиками.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14282" y="1643050"/>
            <a:ext cx="8643998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30 октября 1941 года на территорию музея «Ясная Поляна» приехала первая машина с немецкими офицерами. Какую запись в этот же день сделали фашисты в книге отзывов?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85720" y="1928802"/>
            <a:ext cx="857256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 использовались здания музея фашистами, когда они вошли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в Ясную Поляну?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214282" y="1643050"/>
            <a:ext cx="850112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Какой исторический факт того времени наш народ считает высшей степенью надругательства над памятью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Л.Н. Толстого?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85720" y="1428736"/>
            <a:ext cx="857256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Когда немцы были изгнаны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из Ясной Поляны?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357158" y="1643050"/>
            <a:ext cx="850112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Что сделали фашисты перед тем, как уйти из Ясной Поляны?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142844" y="1285860"/>
            <a:ext cx="8786874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16 декабря 1941 года музей в Ясной Поляне принял «первую экскурсию» после оккупации фашистами.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Кто стали ее первыми посетителями?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85720" y="1500174"/>
            <a:ext cx="8501122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 каком году музей Ясной Поляны стал работать официально и принимать посетителей?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4857752" y="2214554"/>
            <a:ext cx="4071966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Главный хранитель музея - Сергей Иванович Щеголев. Вместе с ним за судьбу родовой усадьбы Льва Толстого боролись научная сотрудница музея Мария Ивановна Щеголева, техническая сотрудница Мария Петровна Маркина, сторожа Дмитрий Семенович Фоканов 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Борис Сергеевич Филатов и другие.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071546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Назовите сотрудников музея «Ясная  Поляна», которые фактически боролись за усадьбу в годы оккупации.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Сергей Иванович Щеголев крайний справа. Мария Ивановна - вторая слева, в белой рубашке. Источник: https://ypmuseum.ru/data/events/439/4e81abba190c578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2182634"/>
            <a:ext cx="3395063" cy="28894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4714876" y="1785926"/>
            <a:ext cx="4143404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октября 1941 года ценности толстовского дома в 110 ящиках были погружены сотрудниками музея в специально предоставленный руководством Тульской области вагон для отправки в эвакуацию. 19 ноября экспонаты прибыли к месту хранения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университет сибирского города Томска. До окончания войны они хранились в Научной библиотеке Томского государственного университета.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92867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Куда были отправлены экспонаты  музея «Ясная Поляна» в ноябре 1941 года, когда нависла угроза вражеской оккупации?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 descr="Фотография из свободных источников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785926"/>
            <a:ext cx="4228142" cy="34290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285720" y="2071678"/>
            <a:ext cx="8643998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 называлось ополчение, участвовавшее в обороне Тулы?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85720" y="928670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Назовите дату начала оккупации Ясной Поляны фашистскими захватчиками.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5286380" y="2285992"/>
            <a:ext cx="3428992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Ясная Поляна находилась в оккупации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29 октября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1941 года.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Источник: https://region.center/data/mods/shop_tovar_prewievphoto/user_photo_51c90504e75bc04f7ab41deb9bb6824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714488"/>
            <a:ext cx="4762480" cy="31968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14282" y="928670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30 октября 1941 года на территорию музея «Ясная Поляна» приехала первая машина с немецкими офицерами. Какую запись в этот же день сделали фашисты в книге отзывов?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5143504" y="1785926"/>
            <a:ext cx="3786214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 октября на территорию музея приехала первая машина с немецкими офицерами. Щеголевы, рискуя жизнью, продолжали фиксировать подробности истории музея в течение полуторамесячного периода фашистской оккупации. В этот же день в книге отзывов музея расписались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 первых немца в походе против России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 они себя назвали.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 descr="https://img.myslo.ru/Contents/36/c1/3f9a-8cbb-425a-9ef9-3682ad58bd17/10b81ae1-7d44-4393-8dc2-7257c9403ba6.jpg"/>
          <p:cNvPicPr>
            <a:picLocks noChangeAspect="1" noChangeArrowheads="1"/>
          </p:cNvPicPr>
          <p:nvPr/>
        </p:nvPicPr>
        <p:blipFill>
          <a:blip r:embed="rId8"/>
          <a:srcRect l="43919" t="73092" r="286"/>
          <a:stretch>
            <a:fillRect/>
          </a:stretch>
        </p:blipFill>
        <p:spPr bwMode="auto">
          <a:xfrm>
            <a:off x="214282" y="1785926"/>
            <a:ext cx="4643470" cy="34290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85720" y="1000108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Как использовались здания музея фашистами, когда они вошли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Ясную Поляну?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4714876" y="1714488"/>
            <a:ext cx="4071966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31 октября 1941 года немцы в Ясной Поляне устроили офицерское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общежитие.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госпиталя, устроенного в доме Волконского, оккупанты потребовали освободить для раненых комнаты Литературного музея, а затем и комнаты дома писателя. Есть сведения, что в спальне писателя они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открыли казино, в одной из комнат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сапожную мастерскую.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превращен 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казарму,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горечью записывал Сергей Щеголев (хранитель музея) 14 ноября 1941 года.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static.mk.ru/upload/entities/2020/05/09/16/articlesImages/image/70/37/66/26/bcfa04c215d2cb9e52c7e9ccb0bfd4b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714488"/>
            <a:ext cx="4022264" cy="33575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357158" y="92867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Какой исторический факт того времени наш народ считает высшей степенью надругательства над памятью Л.Н. Толстого?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3929058" y="1643050"/>
            <a:ext cx="5000660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31октября 1941 года началось захоронение около могилы великого писателя умерших в госпитале фашистов. По дороге к могиле писателя было много свободных полян, тем не менее кладбище для фашистов было устроено рядом с могилой Л.Н. Толстого. Рядом с могилой была оставлена груда фашистских трупов. В 1942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 тела были вырыты 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вывезены 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территории музея.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мая 1942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территория 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могилы Толстого была приведена 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порядок: был очищен лес, обложена дерном могила, заровнены провалы, оставшиеся от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немецких захоронений.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s://myslo.ru/Content/Contents/43/97/bcad-6a4e-4c2f-bb32-93acc2cbf116/e2fe7259-465b-4112-9b6d-3c45f5532a0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3" y="1643050"/>
            <a:ext cx="3500462" cy="32861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14282" y="1071546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Когда немцы были изгнаны из Ясной Поляны?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5429256" y="2000240"/>
            <a:ext cx="3357586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 декабря 1941 года в Ясной Поляне фашистов уже не оставалось. Сразу не стали наводить порядок: несколько дней шла документальная съемка. Тогда многие военные газеты разместили на своих страницах материалы о разграблении усадьбы.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Фото: Советские разведчики у Ясной Поляны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857364"/>
            <a:ext cx="4524392" cy="28439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5357818" y="1071546"/>
            <a:ext cx="3428992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того как немецкие части очистили усадьбу, вдруг приехали 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легковой машине три немецких штабных офицера. Вламываются 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дом, 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каждого 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руках по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бачку 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горючим, бегут наверх, 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трех комнатах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библиотечной, спальне Льва Николаевича 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спальне его жены С.А.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Толстой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сена, соломы 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деревянных предметов обстановки образуют три костра, обливают все горючим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дверь они прибили доску 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надписью 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русском языке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Осторожно, дом заминирован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Дом спасала молодежь: Павлик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Комаровский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местный врач по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фамилии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Илюхин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десятиклассница Клавдия Литвинова.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00108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сделали фашисты перед тем, как уйти из Ясной Поляны?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s://studme.org/htm/img/9/5488/5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714488"/>
            <a:ext cx="4414857" cy="33575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14282" y="100010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16 декабря 1941 года музей в Ясной Поляне принял «первую экскурсию» после оккупации фашистами. Кто стали ее первыми посетителями?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5357818" y="2285992"/>
            <a:ext cx="3357586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 декабря 1941 года воины Красной Армии, бойцы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разведотряда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капитана Дмитриева, несколько суток действовавших в тылу врага, прошли по обгоревшему дому Толстого, посетили его могилу.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sun9-18.userapi.com/impf/c846322/v846322413/14fcaa/dZjE1Ev2Z-k.jpg?size=802x496&amp;quality=96&amp;sign=c27e403b98fb6c90c81527dc46310b5d&amp;c_uniq_tag=2kFUm9nr2BKSX7rv-4S1p-_iYp7xbdw916CbREdPnjY&amp;type=album"/>
          <p:cNvPicPr>
            <a:picLocks noChangeAspect="1" noChangeArrowheads="1"/>
          </p:cNvPicPr>
          <p:nvPr/>
        </p:nvPicPr>
        <p:blipFill>
          <a:blip r:embed="rId8"/>
          <a:srcRect l="1508" b="7317"/>
          <a:stretch>
            <a:fillRect/>
          </a:stretch>
        </p:blipFill>
        <p:spPr bwMode="auto">
          <a:xfrm>
            <a:off x="285720" y="2071678"/>
            <a:ext cx="4664497" cy="2714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14282" y="100010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каком году музей Ясной Поляны стал работать официально и принимать посетителей?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5000628" y="2500306"/>
            <a:ext cx="3786214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мая 1942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музей был открыт для посетителей 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работал по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часов без выходных.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AutoShape 2" descr="https://thumb.tildacdn.com/tild3834-3839-4564-b765-353430303235/-/resize/571x/-/format/webp/7_______1942_____1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thumb.tildacdn.com/tild3834-3839-4564-b765-353430303235/-/resize/571x/-/format/webp/7_______1942_____1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thumb.tildacdn.com/tild3437-6264-4332-a237-313765396235/-/resize/551x/-/format/webp/8____________1942_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https://thumb.tildacdn.com/tild3834-3839-4564-b765-353430303235/-/resize/571x/-/format/webp/7_______1942_____1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8"/>
          <a:srcRect l="6895" t="39031" r="51226" b="13960"/>
          <a:stretch>
            <a:fillRect/>
          </a:stretch>
        </p:blipFill>
        <p:spPr bwMode="auto">
          <a:xfrm>
            <a:off x="357158" y="1785926"/>
            <a:ext cx="4214842" cy="32147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500034" y="2071678"/>
            <a:ext cx="77239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ТУР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УЛИЦАМ ГОРОДА-ГЕРОЯ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500034" y="1428736"/>
            <a:ext cx="828680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Какие улицы, переулки, площади названы в честь событий и героев обороны Тулы?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285720" y="2071678"/>
            <a:ext cx="857256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Какой авиационный полк, защищавший Тулу, получил название «Тульский»? Назовите его номер.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5786446" y="1071546"/>
            <a:ext cx="3000396" cy="36933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 Победы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 50-ой армии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 им. Гумилевской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Ул. Болдина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 Агеева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Ул. Жаворонкова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Ул. Тульского рабочего полка 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Волнянского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 Оборонная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 Генерала Горшкова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Ул. Бондаренко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 </a:t>
            </a:r>
            <a:r>
              <a:rPr kumimoji="0" lang="ru-RU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Чмутова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www.tulapressa.ru/wp-content/images/big-5375f9e2bce931.777281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/>
          <p:nvPr/>
        </p:nvPicPr>
        <p:blipFill>
          <a:blip r:embed="rId8"/>
          <a:srcRect l="23410" t="20227" r="47728" b="24502"/>
          <a:stretch>
            <a:fillRect/>
          </a:stretch>
        </p:blipFill>
        <p:spPr bwMode="auto">
          <a:xfrm>
            <a:off x="214282" y="1214422"/>
            <a:ext cx="1714500" cy="1847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052" name="Picture 4" descr="https://armenia-hotel.ru/upload/iblock/8b2/8b2fd5e6fd27a7b71419f2b7c31abd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3214686"/>
            <a:ext cx="3047967" cy="20345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054" name="AutoShape 6" descr="https://www.tulapressa.ru/wp-content/images/5bc4dad1961d73.689759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/>
          <p:nvPr/>
        </p:nvPicPr>
        <p:blipFill>
          <a:blip r:embed="rId10"/>
          <a:srcRect l="18119" t="19373" r="43720" b="21652"/>
          <a:stretch>
            <a:fillRect/>
          </a:stretch>
        </p:blipFill>
        <p:spPr bwMode="auto">
          <a:xfrm>
            <a:off x="3428992" y="3214686"/>
            <a:ext cx="1981198" cy="2043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056" name="Picture 8" descr="https://i6.photo.2gis.com/images/geo/36/5066549601200607_146d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546" y="1214422"/>
            <a:ext cx="3214710" cy="18847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2" cstate="print"/>
          <a:srcRect t="8108" r="2928" b="291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ulago.ru/wp-content/uploads/2021/09/tula-foto-s-voennyh-vremen-okopy-na-prospekte-lenina-1024x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357826"/>
            <a:ext cx="171448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f3.ppt-online.org/files3/slide/1/1mbp5wkfOHFN9zGenJP3U7uxh64sijrCElvTQo/slide-0.jpg"/>
          <p:cNvPicPr/>
          <p:nvPr/>
        </p:nvPicPr>
        <p:blipFill>
          <a:blip r:embed="rId3" cstate="print"/>
          <a:srcRect t="8108" r="2928" b="29129"/>
          <a:stretch>
            <a:fillRect/>
          </a:stretch>
        </p:blipFill>
        <p:spPr bwMode="auto">
          <a:xfrm>
            <a:off x="0" y="5357826"/>
            <a:ext cx="21431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енитчики на окраине Тулы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357826"/>
            <a:ext cx="192882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лан Тульской оборонительной операц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5322" y="5357826"/>
            <a:ext cx="1643041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cdnmyslo.ru/Contents/b9/3c/db56-3c75-4355-892d-736da930eb35/9e40d477-2f7d-4485-967b-f3b98cda4ae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4786" y="5357826"/>
            <a:ext cx="1929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2143108" y="142852"/>
            <a:ext cx="6715172" cy="7143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ИНТЕЛЛЕКТУАЛЬНЫЙ КВИЗ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«ОБОРОНА ТУЛЫ»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https://cf3.ppt-online.org/files3/slide/1/1mbp5wkfOHFN9zGenJP3U7uxh64sijrCElvTQo/slide-0.jpg"/>
          <p:cNvPicPr/>
          <p:nvPr/>
        </p:nvPicPr>
        <p:blipFill>
          <a:blip r:embed="rId7" cstate="print"/>
          <a:srcRect t="8108" r="2928" b="29129"/>
          <a:stretch>
            <a:fillRect/>
          </a:stretch>
        </p:blipFill>
        <p:spPr bwMode="auto">
          <a:xfrm>
            <a:off x="214282" y="142852"/>
            <a:ext cx="1643074" cy="7143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285720" y="1857364"/>
            <a:ext cx="857256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Какой полк НКВД охранял оборонные заводы г. Тулы. Назовите его номер. 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389</TotalTime>
  <Words>2675</Words>
  <PresentationFormat>Экран (4:3)</PresentationFormat>
  <Paragraphs>333</Paragraphs>
  <Slides>81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УИК-2210</dc:creator>
  <cp:lastModifiedBy>Админ</cp:lastModifiedBy>
  <cp:revision>103</cp:revision>
  <dcterms:created xsi:type="dcterms:W3CDTF">2023-02-02T13:23:08Z</dcterms:created>
  <dcterms:modified xsi:type="dcterms:W3CDTF">2023-02-05T09:01:40Z</dcterms:modified>
</cp:coreProperties>
</file>