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6" r:id="rId5"/>
    <p:sldId id="265" r:id="rId6"/>
    <p:sldId id="263" r:id="rId7"/>
    <p:sldId id="258" r:id="rId8"/>
    <p:sldId id="277" r:id="rId9"/>
    <p:sldId id="259" r:id="rId10"/>
    <p:sldId id="260" r:id="rId11"/>
    <p:sldId id="267" r:id="rId12"/>
    <p:sldId id="268" r:id="rId13"/>
    <p:sldId id="269" r:id="rId14"/>
    <p:sldId id="272" r:id="rId15"/>
    <p:sldId id="270" r:id="rId16"/>
    <p:sldId id="271" r:id="rId17"/>
    <p:sldId id="275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28.03.2023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trafaret-decor.ru/sites/default/files/2022-12/%D0%A4%D0%BE%D0%BD%20%D0%BF%D0%BE%20%D0%B8%D1%81%D1%82%D0%BE%D1%80%D0%B8%D0%B8%20%D0%B4%D0%BD%D0%B5%D0%B2%D0%BD%D0%B5%D0%B9%20%D1%80%D1%83%D1%81%D0%B8%20%2829%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714356"/>
            <a:ext cx="6357982" cy="5921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</a:rPr>
              <a:t>Формирование исторической памяти на уроках истории 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как сохранение культурно-исторического кода нации 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2428868"/>
            <a:ext cx="6357982" cy="1752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b="1" dirty="0" smtClean="0"/>
              <a:t>Формирование у школьников </a:t>
            </a:r>
          </a:p>
          <a:p>
            <a:pPr algn="ctr"/>
            <a:r>
              <a:rPr lang="ru-RU" b="1" dirty="0" smtClean="0"/>
              <a:t>исторической памяти</a:t>
            </a:r>
            <a:endParaRPr lang="ru-RU" dirty="0" smtClean="0"/>
          </a:p>
          <a:p>
            <a:pPr algn="ctr"/>
            <a:r>
              <a:rPr lang="ru-RU" b="1" dirty="0" smtClean="0"/>
              <a:t> через технологию</a:t>
            </a:r>
          </a:p>
          <a:p>
            <a:pPr algn="ctr"/>
            <a:r>
              <a:rPr lang="ru-RU" b="1" dirty="0" smtClean="0"/>
              <a:t> развития критического мышления</a:t>
            </a:r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5929330"/>
            <a:ext cx="335758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/>
              <a:t>Подготовила: </a:t>
            </a:r>
            <a:r>
              <a:rPr lang="ru-RU" sz="1200" b="1" dirty="0" err="1" smtClean="0"/>
              <a:t>Лямина</a:t>
            </a:r>
            <a:r>
              <a:rPr lang="ru-RU" sz="1200" b="1" dirty="0" smtClean="0"/>
              <a:t> Олеся Викторовна, </a:t>
            </a:r>
          </a:p>
          <a:p>
            <a:r>
              <a:rPr lang="ru-RU" sz="1200" b="1" dirty="0" smtClean="0"/>
              <a:t>учитель истории МБОУ ЦО № 58</a:t>
            </a:r>
          </a:p>
          <a:p>
            <a:r>
              <a:rPr lang="ru-RU" sz="1200" b="1" dirty="0" smtClean="0"/>
              <a:t> «Поколение будущего»</a:t>
            </a:r>
            <a:endParaRPr lang="ru-RU" sz="1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https://theslide.ru/img/thumbs/4ee5f56bc12b04bac2873951d4cecedb-800x.jpg"/>
          <p:cNvPicPr/>
          <p:nvPr/>
        </p:nvPicPr>
        <p:blipFill>
          <a:blip r:embed="rId3"/>
          <a:srcRect t="27705" r="11364" b="11688"/>
          <a:stretch>
            <a:fillRect/>
          </a:stretch>
        </p:blipFill>
        <p:spPr bwMode="auto">
          <a:xfrm>
            <a:off x="285720" y="2285992"/>
            <a:ext cx="5429288" cy="30241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9" name="Рисунок 8" descr="https://fsd.multiurok.ru/html/2022/03/21/s_62381c341cb91/phpwnb6TL_Romashka-Bluma_html_c0c379f303500fa.jpg"/>
          <p:cNvPicPr/>
          <p:nvPr/>
        </p:nvPicPr>
        <p:blipFill>
          <a:blip r:embed="rId4"/>
          <a:srcRect l="10221" t="10903" r="12973"/>
          <a:stretch>
            <a:fillRect/>
          </a:stretch>
        </p:blipFill>
        <p:spPr bwMode="auto">
          <a:xfrm>
            <a:off x="6215074" y="2357430"/>
            <a:ext cx="2643206" cy="29289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1714480" y="1000108"/>
            <a:ext cx="579838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b="1" dirty="0" smtClean="0"/>
              <a:t>КУБИК/РОМАШКА БЛУМА</a:t>
            </a:r>
            <a:endParaRPr lang="ru-RU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1071546"/>
            <a:ext cx="3068002" cy="5788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/>
              <a:t>ФИШБОУН</a:t>
            </a:r>
            <a:endParaRPr lang="ru-RU" sz="36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9722" t="10541" r="20777" b="6838"/>
          <a:stretch>
            <a:fillRect/>
          </a:stretch>
        </p:blipFill>
        <p:spPr bwMode="auto">
          <a:xfrm>
            <a:off x="785786" y="2071678"/>
            <a:ext cx="7572428" cy="392909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 noGrp="1"/>
          </p:cNvSpPr>
          <p:nvPr>
            <p:ph type="ctrTitle"/>
          </p:nvPr>
        </p:nvSpPr>
        <p:spPr>
          <a:xfrm>
            <a:off x="6000760" y="785794"/>
            <a:ext cx="3000364" cy="12858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МЕТОД </a:t>
            </a:r>
            <a:b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КОРНЕЛЛА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31100" t="4558" r="30946" b="7977"/>
          <a:stretch>
            <a:fillRect/>
          </a:stretch>
        </p:blipFill>
        <p:spPr bwMode="auto">
          <a:xfrm>
            <a:off x="214282" y="785794"/>
            <a:ext cx="5286412" cy="5000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929322" y="3000372"/>
            <a:ext cx="30003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 ЗОНЫ</a:t>
            </a:r>
            <a:endParaRPr kumimoji="0" lang="ru-RU" sz="2800" b="1" i="0" u="sng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ТЕМА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ГЛАВНОЕ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ЗАМЕТКИ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ИТОГ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858016" y="714356"/>
            <a:ext cx="2143140" cy="7143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БОКС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/>
          <a:srcRect l="30465" t="7407" r="32656" b="4558"/>
          <a:stretch>
            <a:fillRect/>
          </a:stretch>
        </p:blipFill>
        <p:spPr bwMode="auto">
          <a:xfrm>
            <a:off x="857224" y="642918"/>
            <a:ext cx="4810151" cy="554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l="16836" t="7333" r="16987" b="13105"/>
          <a:stretch>
            <a:fillRect/>
          </a:stretch>
        </p:blipFill>
        <p:spPr bwMode="auto">
          <a:xfrm>
            <a:off x="142844" y="714356"/>
            <a:ext cx="871543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6072198" y="642918"/>
            <a:ext cx="2928958" cy="7143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БОКС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8439" t="9117" r="16461" b="5637"/>
          <a:stretch>
            <a:fillRect/>
          </a:stretch>
        </p:blipFill>
        <p:spPr bwMode="auto">
          <a:xfrm>
            <a:off x="142844" y="785794"/>
            <a:ext cx="7715303" cy="535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7143768" y="928670"/>
            <a:ext cx="175124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МЕНТАЛЬНАЯ </a:t>
            </a:r>
          </a:p>
          <a:p>
            <a:pPr algn="ctr"/>
            <a:r>
              <a:rPr lang="ru-RU" b="1" dirty="0" smtClean="0"/>
              <a:t>КАРТА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6836" t="9116" r="16772" b="11608"/>
          <a:stretch>
            <a:fillRect/>
          </a:stretch>
        </p:blipFill>
        <p:spPr bwMode="auto">
          <a:xfrm>
            <a:off x="0" y="642918"/>
            <a:ext cx="91440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642918"/>
            <a:ext cx="27146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МЕНТАЛЬНАЯ КАРТА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7477" t="13105" r="16611" b="8832"/>
          <a:stretch>
            <a:fillRect/>
          </a:stretch>
        </p:blipFill>
        <p:spPr bwMode="auto">
          <a:xfrm>
            <a:off x="500034" y="714356"/>
            <a:ext cx="8429684" cy="557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6143636" y="785794"/>
            <a:ext cx="27146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МЕНТАЛЬНАЯ КАРТА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31106" t="5907" r="30738" b="9117"/>
          <a:stretch>
            <a:fillRect/>
          </a:stretch>
        </p:blipFill>
        <p:spPr bwMode="auto">
          <a:xfrm>
            <a:off x="214282" y="1142984"/>
            <a:ext cx="4214842" cy="45005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8" name="Рисунок 7"/>
          <p:cNvPicPr/>
          <p:nvPr/>
        </p:nvPicPr>
        <p:blipFill>
          <a:blip r:embed="rId4"/>
          <a:srcRect l="31267" t="4274" r="30870" b="4142"/>
          <a:stretch>
            <a:fillRect/>
          </a:stretch>
        </p:blipFill>
        <p:spPr bwMode="auto">
          <a:xfrm>
            <a:off x="5214942" y="1142984"/>
            <a:ext cx="3643338" cy="45005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10262" t="17094" r="20631" b="11396"/>
          <a:stretch>
            <a:fillRect/>
          </a:stretch>
        </p:blipFill>
        <p:spPr bwMode="auto">
          <a:xfrm>
            <a:off x="285720" y="785794"/>
            <a:ext cx="850112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429000"/>
            <a:ext cx="8429684" cy="19722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Выработка сознательного оценочного отношения к историческим деятелям, процессам и явлениям.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s://historyrussia.org/images/Proekt_2020/map8_22.jpg"/>
          <p:cNvPicPr>
            <a:picLocks noChangeAspect="1" noChangeArrowheads="1"/>
          </p:cNvPicPr>
          <p:nvPr/>
        </p:nvPicPr>
        <p:blipFill>
          <a:blip r:embed="rId3"/>
          <a:srcRect l="7963" t="26923" r="12405" b="26922"/>
          <a:stretch>
            <a:fillRect/>
          </a:stretch>
        </p:blipFill>
        <p:spPr bwMode="auto">
          <a:xfrm>
            <a:off x="285720" y="1000108"/>
            <a:ext cx="8429684" cy="1785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8" name="Стрелка вниз 7"/>
          <p:cNvSpPr/>
          <p:nvPr/>
        </p:nvSpPr>
        <p:spPr>
          <a:xfrm>
            <a:off x="4071934" y="3000372"/>
            <a:ext cx="857256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868" y="2714620"/>
            <a:ext cx="2071702" cy="78581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600" dirty="0" smtClean="0"/>
              <a:t>ФГОС</a:t>
            </a:r>
            <a:br>
              <a:rPr lang="ru-RU" sz="1600" dirty="0" smtClean="0"/>
            </a:br>
            <a:r>
              <a:rPr lang="ru-RU" sz="1600" dirty="0" smtClean="0"/>
              <a:t>ПРЕДМЕТНЫЕ РЕЗУЛЬТАТЫ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3504" y="714356"/>
            <a:ext cx="3500462" cy="121444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800" b="1" dirty="0" smtClean="0"/>
              <a:t>Способность самостоятельного отбора необходимых знаний путем критического анализа и осмысления информации.</a:t>
            </a:r>
            <a:endParaRPr lang="ru-RU" sz="18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4286256"/>
            <a:ext cx="2928958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Умение устанавливать причинно-следственные, временные, пространственные связи исторических событий, явлений, процессов.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15074" y="2357430"/>
            <a:ext cx="278608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Умение выявлять существенные черты и характерные признаки исторических событий, явлений, процессов.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357694"/>
            <a:ext cx="278608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Умение сравнивать исторические события, явления, процессы в различные исторические эпохи.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785794"/>
            <a:ext cx="278608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Оценивать полноту и достоверность исторических источников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428868"/>
            <a:ext cx="278608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Умение определять и аргументировать собственную или предложенную точку зрения.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86116" y="4357694"/>
            <a:ext cx="242889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Соотносить информацию, полученную из различных источников</a:t>
            </a:r>
            <a:endParaRPr lang="ru-RU" b="1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5715008" y="2928934"/>
            <a:ext cx="428628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429124" y="3643314"/>
            <a:ext cx="357190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8942429">
            <a:off x="5332255" y="3599111"/>
            <a:ext cx="357190" cy="6859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3037223">
            <a:off x="3086416" y="3570785"/>
            <a:ext cx="357190" cy="761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3000364" y="2928934"/>
            <a:ext cx="428628" cy="3571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8766662">
            <a:off x="3558413" y="1920203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2913239">
            <a:off x="4701002" y="1931680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1071546"/>
            <a:ext cx="2286016" cy="7143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just"/>
            <a:r>
              <a:rPr lang="ru-RU" sz="1800" b="1" dirty="0" smtClean="0"/>
              <a:t>Выявлять закономерности и противоречия.</a:t>
            </a: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7554" y="2928934"/>
            <a:ext cx="2214578" cy="78581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ФГОС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МЕТАПРЕДМЕТНЫЕ РЕЗУЛЬТАТЫ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643182"/>
            <a:ext cx="221457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Оценивать достоверность информации.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4643446"/>
            <a:ext cx="278608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Самостоятельно формулировать обобщения и выводы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15008" y="1142984"/>
            <a:ext cx="287469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/>
              <a:t>Прогнозировать развитие</a:t>
            </a:r>
          </a:p>
          <a:p>
            <a:r>
              <a:rPr lang="ru-RU" b="1" dirty="0" smtClean="0"/>
              <a:t> событий.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43504" y="4572008"/>
            <a:ext cx="350046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Выбирать, анализировать, систематизировать и интерпретировать информацию различных видов.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57950" y="2714620"/>
            <a:ext cx="264320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Оценивать надежность информации.</a:t>
            </a:r>
            <a:endParaRPr lang="ru-RU" b="1" dirty="0"/>
          </a:p>
        </p:txBody>
      </p:sp>
      <p:sp>
        <p:nvSpPr>
          <p:cNvPr id="12" name="Стрелка вниз 11"/>
          <p:cNvSpPr/>
          <p:nvPr/>
        </p:nvSpPr>
        <p:spPr>
          <a:xfrm rot="8766662">
            <a:off x="3626729" y="2002743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2551693">
            <a:off x="5044474" y="1999835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990241">
            <a:off x="2860555" y="3851575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9184716">
            <a:off x="5638184" y="378868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5400000">
            <a:off x="2715148" y="292839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6200000">
            <a:off x="5715544" y="2856960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785794"/>
            <a:ext cx="7406640" cy="689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КОМПЕТЕНЦИИ БУДУЩЕГО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33333" t="28066" r="35790" b="18295"/>
          <a:stretch>
            <a:fillRect/>
          </a:stretch>
        </p:blipFill>
        <p:spPr bwMode="auto">
          <a:xfrm>
            <a:off x="1928794" y="1785926"/>
            <a:ext cx="5643602" cy="4071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785794"/>
            <a:ext cx="8858312" cy="689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КРИТИЧЕСКОЕ МЫШЛЕНИЕ</a:t>
            </a: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25334" t="40456" r="8979" b="9402"/>
          <a:stretch>
            <a:fillRect/>
          </a:stretch>
        </p:blipFill>
        <p:spPr bwMode="auto">
          <a:xfrm>
            <a:off x="214282" y="1714488"/>
            <a:ext cx="8643998" cy="3143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214282" y="5143512"/>
            <a:ext cx="857256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Критическое мышление начинается с определения границы своего знания и незнания, и с понимания, что за границами знания есть вопросы, ответы на которые еще предстоит получить. 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928670"/>
            <a:ext cx="8786874" cy="7216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Основные стадии развития критического мышления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000364" y="4857760"/>
            <a:ext cx="5929386" cy="7216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РЕФЛЕКСИЯ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0034" y="2285992"/>
            <a:ext cx="5643602" cy="7216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ВЫЗОВ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857356" y="3500438"/>
            <a:ext cx="5643602" cy="7216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ОСМЫСЛЕНИЕ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285992"/>
            <a:ext cx="4071966" cy="13573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ИСТОРИЧЕСКИЙ</a:t>
            </a:r>
            <a:br>
              <a:rPr lang="ru-RU" dirty="0" smtClean="0"/>
            </a:br>
            <a:r>
              <a:rPr lang="ru-RU" dirty="0" smtClean="0"/>
              <a:t> ИСТОЧНИК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857232"/>
            <a:ext cx="864399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Различать понятия «подлинность», «достоверность»,</a:t>
            </a:r>
          </a:p>
          <a:p>
            <a:pPr algn="ctr"/>
            <a:r>
              <a:rPr lang="ru-RU" sz="2000" b="1" dirty="0" smtClean="0"/>
              <a:t> «историческая правда»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15074" y="3571876"/>
            <a:ext cx="271464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Сопоставлять </a:t>
            </a:r>
          </a:p>
          <a:p>
            <a:pPr algn="ctr"/>
            <a:r>
              <a:rPr lang="ru-RU" sz="2000" b="1" dirty="0" smtClean="0"/>
              <a:t>источники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4929198"/>
            <a:ext cx="300039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Определять прямую </a:t>
            </a:r>
          </a:p>
          <a:p>
            <a:pPr algn="ctr"/>
            <a:r>
              <a:rPr lang="ru-RU" b="1" dirty="0" smtClean="0"/>
              <a:t>и косвенную информацию</a:t>
            </a:r>
            <a:endParaRPr lang="ru-RU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4786322"/>
            <a:ext cx="2714644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Находить возможные противоречия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143636" y="2214554"/>
            <a:ext cx="271464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Заставить сомневаться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1857356" y="1571612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6200000">
            <a:off x="5215478" y="221401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5286916" y="364277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071670" y="3929066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9199373">
            <a:off x="4137639" y="3860212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klike.net/uploads/posts/2022-09/1663736332_g-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143999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 lnSpcReduction="1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Формирование у школьников исторической памяти  через технологию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развития критического мышления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65840"/>
            <a:ext cx="9144000" cy="5921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Семинар-практикум,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21.02.2023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ctrTitle"/>
          </p:nvPr>
        </p:nvSpPr>
        <p:spPr>
          <a:xfrm>
            <a:off x="3286116" y="2786058"/>
            <a:ext cx="2928958" cy="7143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ПРИЕМЫ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000232" y="5000636"/>
            <a:ext cx="4929222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Противопоставления существующих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различных точек зрения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оценке исторических событий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785794"/>
            <a:ext cx="464347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Вопрос на выявление различных точек зрения среди самих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бучающихся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5786" y="4214818"/>
            <a:ext cx="235745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Ситуация выбора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5008" y="4143380"/>
            <a:ext cx="325730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Ситуация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неожиданности/удивления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857496"/>
            <a:ext cx="198426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Ситуация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предположения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86578" y="1714488"/>
            <a:ext cx="2015745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Историческое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моделирование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1714488"/>
            <a:ext cx="255839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Историческая карта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500958" y="2928934"/>
            <a:ext cx="122020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Эпиграф</a:t>
            </a:r>
          </a:p>
        </p:txBody>
      </p:sp>
      <p:sp>
        <p:nvSpPr>
          <p:cNvPr id="15" name="Стрелка вниз 14"/>
          <p:cNvSpPr/>
          <p:nvPr/>
        </p:nvSpPr>
        <p:spPr>
          <a:xfrm rot="7832016">
            <a:off x="3055225" y="2145619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3351298">
            <a:off x="5855419" y="2073077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0800000">
            <a:off x="4286248" y="1714488"/>
            <a:ext cx="444501" cy="516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3116371">
            <a:off x="3055226" y="3574379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429124" y="4071942"/>
            <a:ext cx="444501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8366467">
            <a:off x="5790000" y="3559161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6200000">
            <a:off x="6644238" y="2785522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5400000">
            <a:off x="2500834" y="2928398"/>
            <a:ext cx="444501" cy="588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329</TotalTime>
  <Words>532</Words>
  <PresentationFormat>Экран (4:3)</PresentationFormat>
  <Paragraphs>124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Формирование исторической памяти на уроках истории  как сохранение культурно-исторического кода нации </vt:lpstr>
      <vt:lpstr>Выработка сознательного оценочного отношения к историческим деятелям, процессам и явлениям.</vt:lpstr>
      <vt:lpstr>ФГОС ПРЕДМЕТНЫЕ РЕЗУЛЬТАТЫ</vt:lpstr>
      <vt:lpstr>Выявлять закономерности и противоречия.</vt:lpstr>
      <vt:lpstr>КОМПЕТЕНЦИИ БУДУЩЕГО</vt:lpstr>
      <vt:lpstr>КРИТИЧЕСКОЕ МЫШЛЕНИЕ</vt:lpstr>
      <vt:lpstr>Слайд 7</vt:lpstr>
      <vt:lpstr>ИСТОРИЧЕСКИЙ  ИСТОЧНИК</vt:lpstr>
      <vt:lpstr>ПРИЕМЫ</vt:lpstr>
      <vt:lpstr>Слайд 10</vt:lpstr>
      <vt:lpstr>Слайд 11</vt:lpstr>
      <vt:lpstr>МЕТОД  КОРНЕЛЛА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исторической памяти на уроках истории  как сохранение культурно-исторического кода нации </dc:title>
  <dc:creator>УИК-2210</dc:creator>
  <cp:lastModifiedBy>Пользователь Windows</cp:lastModifiedBy>
  <cp:revision>58</cp:revision>
  <dcterms:created xsi:type="dcterms:W3CDTF">2023-02-16T11:38:55Z</dcterms:created>
  <dcterms:modified xsi:type="dcterms:W3CDTF">2023-03-28T13:04:36Z</dcterms:modified>
</cp:coreProperties>
</file>