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9850"/>
  <p:notesSz cx="9144000" cy="5149850"/>
  <p:embeddedFontLst>
    <p:embeddedFont>
      <p:font typeface="Arial Narrow" pitchFamily="34" charset="0"/>
      <p:regular r:id="rId31"/>
      <p:bold r:id="rId32"/>
      <p:italic r:id="rId33"/>
      <p:boldItalic r:id="rId34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B354D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5512" y="287477"/>
            <a:ext cx="5252974" cy="631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7164" y="1321053"/>
            <a:ext cx="8592185" cy="2369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B354D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jpeg"/><Relationship Id="rId9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1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15.png"/><Relationship Id="rId4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5.png"/><Relationship Id="rId7" Type="http://schemas.openxmlformats.org/officeDocument/2006/relationships/image" Target="../media/image15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56.png"/><Relationship Id="rId9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jpe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0" Type="http://schemas.openxmlformats.org/officeDocument/2006/relationships/image" Target="../media/image167.jpeg"/><Relationship Id="rId4" Type="http://schemas.openxmlformats.org/officeDocument/2006/relationships/image" Target="../media/image161.jpeg"/><Relationship Id="rId9" Type="http://schemas.openxmlformats.org/officeDocument/2006/relationships/image" Target="../media/image1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jpeg"/><Relationship Id="rId3" Type="http://schemas.openxmlformats.org/officeDocument/2006/relationships/image" Target="../media/image171.png"/><Relationship Id="rId7" Type="http://schemas.openxmlformats.org/officeDocument/2006/relationships/image" Target="../media/image17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jpeg"/><Relationship Id="rId13" Type="http://schemas.openxmlformats.org/officeDocument/2006/relationships/image" Target="../media/image185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12" Type="http://schemas.openxmlformats.org/officeDocument/2006/relationships/image" Target="../media/image184.jpe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8.jpe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5" Type="http://schemas.openxmlformats.org/officeDocument/2006/relationships/image" Target="../media/image151.png"/><Relationship Id="rId10" Type="http://schemas.openxmlformats.org/officeDocument/2006/relationships/image" Target="../media/image182.jpeg"/><Relationship Id="rId4" Type="http://schemas.openxmlformats.org/officeDocument/2006/relationships/image" Target="../media/image176.jpeg"/><Relationship Id="rId9" Type="http://schemas.openxmlformats.org/officeDocument/2006/relationships/image" Target="../media/image181.png"/><Relationship Id="rId14" Type="http://schemas.openxmlformats.org/officeDocument/2006/relationships/image" Target="../media/image1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jpeg"/><Relationship Id="rId13" Type="http://schemas.openxmlformats.org/officeDocument/2006/relationships/image" Target="../media/image198.png"/><Relationship Id="rId18" Type="http://schemas.openxmlformats.org/officeDocument/2006/relationships/image" Target="../media/image203.png"/><Relationship Id="rId3" Type="http://schemas.openxmlformats.org/officeDocument/2006/relationships/image" Target="../media/image188.png"/><Relationship Id="rId21" Type="http://schemas.openxmlformats.org/officeDocument/2006/relationships/image" Target="../media/image206.png"/><Relationship Id="rId7" Type="http://schemas.openxmlformats.org/officeDocument/2006/relationships/image" Target="../media/image192.png"/><Relationship Id="rId12" Type="http://schemas.openxmlformats.org/officeDocument/2006/relationships/image" Target="../media/image197.jpeg"/><Relationship Id="rId17" Type="http://schemas.openxmlformats.org/officeDocument/2006/relationships/image" Target="../media/image202.jpeg"/><Relationship Id="rId2" Type="http://schemas.openxmlformats.org/officeDocument/2006/relationships/image" Target="../media/image187.png"/><Relationship Id="rId16" Type="http://schemas.openxmlformats.org/officeDocument/2006/relationships/image" Target="../media/image201.png"/><Relationship Id="rId20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jpe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23" Type="http://schemas.openxmlformats.org/officeDocument/2006/relationships/image" Target="../media/image207.jpeg"/><Relationship Id="rId10" Type="http://schemas.openxmlformats.org/officeDocument/2006/relationships/image" Target="../media/image195.jpeg"/><Relationship Id="rId19" Type="http://schemas.openxmlformats.org/officeDocument/2006/relationships/image" Target="../media/image204.jpeg"/><Relationship Id="rId4" Type="http://schemas.openxmlformats.org/officeDocument/2006/relationships/image" Target="../media/image189.jpeg"/><Relationship Id="rId9" Type="http://schemas.openxmlformats.org/officeDocument/2006/relationships/image" Target="../media/image194.png"/><Relationship Id="rId14" Type="http://schemas.openxmlformats.org/officeDocument/2006/relationships/image" Target="../media/image199.jpeg"/><Relationship Id="rId22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jpeg"/><Relationship Id="rId13" Type="http://schemas.openxmlformats.org/officeDocument/2006/relationships/image" Target="../media/image219.png"/><Relationship Id="rId18" Type="http://schemas.openxmlformats.org/officeDocument/2006/relationships/image" Target="../media/image224.jpeg"/><Relationship Id="rId3" Type="http://schemas.openxmlformats.org/officeDocument/2006/relationships/image" Target="../media/image209.png"/><Relationship Id="rId21" Type="http://schemas.openxmlformats.org/officeDocument/2006/relationships/image" Target="../media/image151.png"/><Relationship Id="rId7" Type="http://schemas.openxmlformats.org/officeDocument/2006/relationships/image" Target="../media/image213.png"/><Relationship Id="rId12" Type="http://schemas.openxmlformats.org/officeDocument/2006/relationships/image" Target="../media/image218.jpeg"/><Relationship Id="rId17" Type="http://schemas.openxmlformats.org/officeDocument/2006/relationships/image" Target="../media/image223.png"/><Relationship Id="rId2" Type="http://schemas.openxmlformats.org/officeDocument/2006/relationships/image" Target="../media/image208.png"/><Relationship Id="rId16" Type="http://schemas.openxmlformats.org/officeDocument/2006/relationships/image" Target="../media/image222.jpeg"/><Relationship Id="rId20" Type="http://schemas.openxmlformats.org/officeDocument/2006/relationships/image" Target="../media/image2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2.jpeg"/><Relationship Id="rId11" Type="http://schemas.openxmlformats.org/officeDocument/2006/relationships/image" Target="../media/image217.png"/><Relationship Id="rId5" Type="http://schemas.openxmlformats.org/officeDocument/2006/relationships/image" Target="../media/image211.png"/><Relationship Id="rId15" Type="http://schemas.openxmlformats.org/officeDocument/2006/relationships/image" Target="../media/image221.png"/><Relationship Id="rId10" Type="http://schemas.openxmlformats.org/officeDocument/2006/relationships/image" Target="../media/image216.jpeg"/><Relationship Id="rId19" Type="http://schemas.openxmlformats.org/officeDocument/2006/relationships/image" Target="../media/image225.png"/><Relationship Id="rId4" Type="http://schemas.openxmlformats.org/officeDocument/2006/relationships/image" Target="../media/image210.jpeg"/><Relationship Id="rId9" Type="http://schemas.openxmlformats.org/officeDocument/2006/relationships/image" Target="../media/image215.png"/><Relationship Id="rId14" Type="http://schemas.openxmlformats.org/officeDocument/2006/relationships/image" Target="../media/image2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jpeg"/><Relationship Id="rId3" Type="http://schemas.openxmlformats.org/officeDocument/2006/relationships/image" Target="../media/image228.png"/><Relationship Id="rId7" Type="http://schemas.openxmlformats.org/officeDocument/2006/relationships/image" Target="../media/image229.png"/><Relationship Id="rId12" Type="http://schemas.openxmlformats.org/officeDocument/2006/relationships/image" Target="../media/image234.jpe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233.png"/><Relationship Id="rId5" Type="http://schemas.openxmlformats.org/officeDocument/2006/relationships/image" Target="../media/image226.png"/><Relationship Id="rId10" Type="http://schemas.openxmlformats.org/officeDocument/2006/relationships/image" Target="../media/image232.jpeg"/><Relationship Id="rId4" Type="http://schemas.openxmlformats.org/officeDocument/2006/relationships/image" Target="../media/image225.png"/><Relationship Id="rId9" Type="http://schemas.openxmlformats.org/officeDocument/2006/relationships/image" Target="../media/image2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43.png"/><Relationship Id="rId3" Type="http://schemas.openxmlformats.org/officeDocument/2006/relationships/image" Target="../media/image236.png"/><Relationship Id="rId7" Type="http://schemas.openxmlformats.org/officeDocument/2006/relationships/image" Target="../media/image115.png"/><Relationship Id="rId12" Type="http://schemas.openxmlformats.org/officeDocument/2006/relationships/image" Target="../media/image242.jpeg"/><Relationship Id="rId2" Type="http://schemas.openxmlformats.org/officeDocument/2006/relationships/image" Target="../media/image235.png"/><Relationship Id="rId16" Type="http://schemas.openxmlformats.org/officeDocument/2006/relationships/image" Target="../media/image2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241.png"/><Relationship Id="rId5" Type="http://schemas.openxmlformats.org/officeDocument/2006/relationships/image" Target="../media/image238.png"/><Relationship Id="rId15" Type="http://schemas.openxmlformats.org/officeDocument/2006/relationships/image" Target="../media/image245.png"/><Relationship Id="rId10" Type="http://schemas.openxmlformats.org/officeDocument/2006/relationships/image" Target="../media/image240.jpeg"/><Relationship Id="rId4" Type="http://schemas.openxmlformats.org/officeDocument/2006/relationships/image" Target="../media/image237.png"/><Relationship Id="rId9" Type="http://schemas.openxmlformats.org/officeDocument/2006/relationships/image" Target="../media/image239.png"/><Relationship Id="rId14" Type="http://schemas.openxmlformats.org/officeDocument/2006/relationships/image" Target="../media/image2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251.png"/><Relationship Id="rId3" Type="http://schemas.openxmlformats.org/officeDocument/2006/relationships/image" Target="../media/image236.png"/><Relationship Id="rId7" Type="http://schemas.openxmlformats.org/officeDocument/2006/relationships/image" Target="../media/image115.png"/><Relationship Id="rId12" Type="http://schemas.openxmlformats.org/officeDocument/2006/relationships/image" Target="../media/image250.jpeg"/><Relationship Id="rId2" Type="http://schemas.openxmlformats.org/officeDocument/2006/relationships/image" Target="../media/image235.png"/><Relationship Id="rId16" Type="http://schemas.openxmlformats.org/officeDocument/2006/relationships/image" Target="../media/image2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249.png"/><Relationship Id="rId5" Type="http://schemas.openxmlformats.org/officeDocument/2006/relationships/image" Target="../media/image238.png"/><Relationship Id="rId15" Type="http://schemas.openxmlformats.org/officeDocument/2006/relationships/image" Target="../media/image253.png"/><Relationship Id="rId10" Type="http://schemas.openxmlformats.org/officeDocument/2006/relationships/image" Target="../media/image248.jpeg"/><Relationship Id="rId4" Type="http://schemas.openxmlformats.org/officeDocument/2006/relationships/image" Target="../media/image237.png"/><Relationship Id="rId9" Type="http://schemas.openxmlformats.org/officeDocument/2006/relationships/image" Target="../media/image247.png"/><Relationship Id="rId14" Type="http://schemas.openxmlformats.org/officeDocument/2006/relationships/image" Target="../media/image25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jpe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jpeg"/><Relationship Id="rId3" Type="http://schemas.openxmlformats.org/officeDocument/2006/relationships/image" Target="../media/image268.png"/><Relationship Id="rId7" Type="http://schemas.openxmlformats.org/officeDocument/2006/relationships/image" Target="../media/image272.jpeg"/><Relationship Id="rId12" Type="http://schemas.openxmlformats.org/officeDocument/2006/relationships/image" Target="../media/image277.png"/><Relationship Id="rId17" Type="http://schemas.openxmlformats.org/officeDocument/2006/relationships/image" Target="../media/image281.jpeg"/><Relationship Id="rId2" Type="http://schemas.openxmlformats.org/officeDocument/2006/relationships/image" Target="../media/image267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jpeg"/><Relationship Id="rId5" Type="http://schemas.openxmlformats.org/officeDocument/2006/relationships/image" Target="../media/image270.png"/><Relationship Id="rId15" Type="http://schemas.openxmlformats.org/officeDocument/2006/relationships/image" Target="../media/image258.png"/><Relationship Id="rId10" Type="http://schemas.openxmlformats.org/officeDocument/2006/relationships/image" Target="../media/image275.png"/><Relationship Id="rId4" Type="http://schemas.openxmlformats.org/officeDocument/2006/relationships/image" Target="../media/image269.jpeg"/><Relationship Id="rId9" Type="http://schemas.openxmlformats.org/officeDocument/2006/relationships/image" Target="../media/image274.jpeg"/><Relationship Id="rId14" Type="http://schemas.openxmlformats.org/officeDocument/2006/relationships/image" Target="../media/image2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7" Type="http://schemas.openxmlformats.org/officeDocument/2006/relationships/image" Target="../media/image284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86.png"/><Relationship Id="rId7" Type="http://schemas.openxmlformats.org/officeDocument/2006/relationships/image" Target="../media/image258.png"/><Relationship Id="rId2" Type="http://schemas.openxmlformats.org/officeDocument/2006/relationships/image" Target="../media/image2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5" Type="http://schemas.openxmlformats.org/officeDocument/2006/relationships/image" Target="../media/image288.png"/><Relationship Id="rId10" Type="http://schemas.openxmlformats.org/officeDocument/2006/relationships/image" Target="../media/image291.png"/><Relationship Id="rId4" Type="http://schemas.openxmlformats.org/officeDocument/2006/relationships/image" Target="../media/image287.png"/><Relationship Id="rId9" Type="http://schemas.openxmlformats.org/officeDocument/2006/relationships/image" Target="../media/image29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56.png"/><Relationship Id="rId7" Type="http://schemas.openxmlformats.org/officeDocument/2006/relationships/image" Target="../media/image294.jpe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11" Type="http://schemas.openxmlformats.org/officeDocument/2006/relationships/hyperlink" Target="http://www.mbouco58.ru/" TargetMode="External"/><Relationship Id="rId5" Type="http://schemas.openxmlformats.org/officeDocument/2006/relationships/image" Target="../media/image258.png"/><Relationship Id="rId10" Type="http://schemas.openxmlformats.org/officeDocument/2006/relationships/hyperlink" Target="mailto:tula-co58@tularegion.org" TargetMode="External"/><Relationship Id="rId4" Type="http://schemas.openxmlformats.org/officeDocument/2006/relationships/image" Target="../media/image257.png"/><Relationship Id="rId9" Type="http://schemas.openxmlformats.org/officeDocument/2006/relationships/image" Target="../media/image296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png"/><Relationship Id="rId21" Type="http://schemas.openxmlformats.org/officeDocument/2006/relationships/image" Target="../media/image44.pn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33" Type="http://schemas.openxmlformats.org/officeDocument/2006/relationships/image" Target="../media/image56.png"/><Relationship Id="rId38" Type="http://schemas.openxmlformats.org/officeDocument/2006/relationships/image" Target="../media/image61.png"/><Relationship Id="rId46" Type="http://schemas.openxmlformats.org/officeDocument/2006/relationships/image" Target="../media/image69.jpe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41" Type="http://schemas.openxmlformats.org/officeDocument/2006/relationships/image" Target="../media/image64.png"/><Relationship Id="rId5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40" Type="http://schemas.openxmlformats.org/officeDocument/2006/relationships/image" Target="../media/image63.png"/><Relationship Id="rId45" Type="http://schemas.openxmlformats.org/officeDocument/2006/relationships/image" Target="../media/image68.png"/><Relationship Id="rId53" Type="http://schemas.openxmlformats.org/officeDocument/2006/relationships/image" Target="../media/image76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48" Type="http://schemas.openxmlformats.org/officeDocument/2006/relationships/image" Target="../media/image71.png"/><Relationship Id="rId8" Type="http://schemas.openxmlformats.org/officeDocument/2006/relationships/image" Target="../media/image31.png"/><Relationship Id="rId51" Type="http://schemas.openxmlformats.org/officeDocument/2006/relationships/image" Target="../media/image74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0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5.png"/><Relationship Id="rId4" Type="http://schemas.openxmlformats.org/officeDocument/2006/relationships/image" Target="../media/image1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0.jpe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2" Type="http://schemas.openxmlformats.org/officeDocument/2006/relationships/image" Target="../media/image121.png"/><Relationship Id="rId16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15.png"/><Relationship Id="rId5" Type="http://schemas.openxmlformats.org/officeDocument/2006/relationships/image" Target="../media/image124.png"/><Relationship Id="rId15" Type="http://schemas.openxmlformats.org/officeDocument/2006/relationships/image" Target="../media/image131.png"/><Relationship Id="rId10" Type="http://schemas.openxmlformats.org/officeDocument/2006/relationships/image" Target="../media/image11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25167" y="1773974"/>
            <a:ext cx="6235065" cy="1644650"/>
            <a:chOff x="1725167" y="1773974"/>
            <a:chExt cx="6235065" cy="1644650"/>
          </a:xfrm>
        </p:grpSpPr>
        <p:sp>
          <p:nvSpPr>
            <p:cNvPr id="4" name="object 4"/>
            <p:cNvSpPr/>
            <p:nvPr/>
          </p:nvSpPr>
          <p:spPr>
            <a:xfrm>
              <a:off x="1787651" y="1845563"/>
              <a:ext cx="6007735" cy="1384300"/>
            </a:xfrm>
            <a:custGeom>
              <a:avLst/>
              <a:gdLst/>
              <a:ahLst/>
              <a:cxnLst/>
              <a:rect l="l" t="t" r="r" b="b"/>
              <a:pathLst>
                <a:path w="6007734" h="1384300">
                  <a:moveTo>
                    <a:pt x="0" y="1383792"/>
                  </a:moveTo>
                  <a:lnTo>
                    <a:pt x="6007608" y="1383792"/>
                  </a:lnTo>
                  <a:lnTo>
                    <a:pt x="6007608" y="0"/>
                  </a:lnTo>
                  <a:lnTo>
                    <a:pt x="0" y="0"/>
                  </a:lnTo>
                  <a:lnTo>
                    <a:pt x="0" y="1383792"/>
                  </a:lnTo>
                  <a:close/>
                </a:path>
              </a:pathLst>
            </a:custGeom>
            <a:ln w="9143">
              <a:solidFill>
                <a:srgbClr val="A4B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0879" y="1773974"/>
              <a:ext cx="3213989" cy="7907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167" y="2200694"/>
              <a:ext cx="1683766" cy="7907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9815" y="2200694"/>
              <a:ext cx="2043430" cy="790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079" y="2200694"/>
              <a:ext cx="3128645" cy="7907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5431" y="2627414"/>
              <a:ext cx="3521710" cy="79079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36750" y="1869439"/>
            <a:ext cx="571246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800" spc="-10" dirty="0"/>
              <a:t>Организационные</a:t>
            </a:r>
            <a:endParaRPr sz="2800"/>
          </a:p>
          <a:p>
            <a:pPr marL="12700" marR="5080" algn="ctr">
              <a:lnSpc>
                <a:spcPct val="100000"/>
              </a:lnSpc>
              <a:tabLst>
                <a:tab pos="1387475" algn="l"/>
                <a:tab pos="3119120" algn="l"/>
              </a:tabLst>
            </a:pPr>
            <a:r>
              <a:rPr sz="2800" spc="-10" dirty="0"/>
              <a:t>аспекты</a:t>
            </a:r>
            <a:r>
              <a:rPr sz="2800" dirty="0"/>
              <a:t>	</a:t>
            </a:r>
            <a:r>
              <a:rPr sz="2800" spc="-10" dirty="0"/>
              <a:t>внедрения</a:t>
            </a:r>
            <a:r>
              <a:rPr sz="2800" dirty="0"/>
              <a:t>	наставничества</a:t>
            </a:r>
            <a:r>
              <a:rPr sz="2800" spc="-85" dirty="0"/>
              <a:t> </a:t>
            </a:r>
            <a:r>
              <a:rPr sz="2800" spc="-50" dirty="0"/>
              <a:t>в </a:t>
            </a:r>
            <a:r>
              <a:rPr sz="2800" dirty="0"/>
              <a:t>центре</a:t>
            </a:r>
            <a:r>
              <a:rPr sz="2800" spc="-20" dirty="0"/>
              <a:t> </a:t>
            </a:r>
            <a:r>
              <a:rPr sz="2800" spc="-10" dirty="0"/>
              <a:t>образования</a:t>
            </a:r>
            <a:endParaRPr sz="2800"/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9847" y="3986783"/>
            <a:ext cx="6493509" cy="67801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49172" y="4068876"/>
            <a:ext cx="6116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B354D"/>
                </a:solidFill>
                <a:latin typeface="Arial Narrow"/>
                <a:cs typeface="Arial Narrow"/>
              </a:rPr>
              <a:t>Из</a:t>
            </a:r>
            <a:r>
              <a:rPr sz="2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7B354D"/>
                </a:solidFill>
                <a:latin typeface="Arial Narrow"/>
                <a:cs typeface="Arial Narrow"/>
              </a:rPr>
              <a:t>опыта</a:t>
            </a:r>
            <a:r>
              <a:rPr sz="24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7B354D"/>
                </a:solidFill>
                <a:latin typeface="Arial Narrow"/>
                <a:cs typeface="Arial Narrow"/>
              </a:rPr>
              <a:t>работы</a:t>
            </a:r>
            <a:r>
              <a:rPr sz="24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образовательной</a:t>
            </a:r>
            <a:r>
              <a:rPr sz="24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организации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6744" y="225590"/>
            <a:ext cx="5262117" cy="67801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741420" y="278891"/>
            <a:ext cx="5090160" cy="463550"/>
          </a:xfrm>
          <a:prstGeom prst="rect">
            <a:avLst/>
          </a:prstGeom>
          <a:ln w="9144">
            <a:solidFill>
              <a:srgbClr val="A4B592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330"/>
              </a:spcBef>
            </a:pP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МБОУ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ЦО №</a:t>
            </a:r>
            <a:r>
              <a:rPr sz="2400" b="1" spc="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58</a:t>
            </a:r>
            <a:r>
              <a:rPr sz="2400" b="1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 Narrow"/>
                <a:cs typeface="Arial Narrow"/>
              </a:rPr>
              <a:t>«Поколение </a:t>
            </a:r>
            <a:r>
              <a:rPr sz="2400" b="1" spc="-10" dirty="0">
                <a:solidFill>
                  <a:srgbClr val="FFFFFF"/>
                </a:solidFill>
                <a:latin typeface="Arial Narrow"/>
                <a:cs typeface="Arial Narrow"/>
              </a:rPr>
              <a:t>будущего»</a:t>
            </a:r>
            <a:endParaRPr sz="2400">
              <a:latin typeface="Arial Narrow"/>
              <a:cs typeface="Arial Narrow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0663" y="97535"/>
            <a:ext cx="1674749" cy="2003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207"/>
            <a:ext cx="9144000" cy="824865"/>
            <a:chOff x="0" y="140207"/>
            <a:chExt cx="9144000" cy="824865"/>
          </a:xfrm>
        </p:grpSpPr>
        <p:sp>
          <p:nvSpPr>
            <p:cNvPr id="3" name="object 3"/>
            <p:cNvSpPr/>
            <p:nvPr/>
          </p:nvSpPr>
          <p:spPr>
            <a:xfrm>
              <a:off x="0" y="14020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283463"/>
              <a:ext cx="8982710" cy="573405"/>
            </a:xfrm>
            <a:custGeom>
              <a:avLst/>
              <a:gdLst/>
              <a:ahLst/>
              <a:cxnLst/>
              <a:rect l="l" t="t" r="r" b="b"/>
              <a:pathLst>
                <a:path w="8982710" h="573405">
                  <a:moveTo>
                    <a:pt x="8982456" y="0"/>
                  </a:moveTo>
                  <a:lnTo>
                    <a:pt x="185026" y="0"/>
                  </a:lnTo>
                  <a:lnTo>
                    <a:pt x="0" y="573024"/>
                  </a:lnTo>
                  <a:lnTo>
                    <a:pt x="8797416" y="573024"/>
                  </a:lnTo>
                  <a:lnTo>
                    <a:pt x="898245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7632" y="286550"/>
              <a:ext cx="6069838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08226" y="368300"/>
            <a:ext cx="5689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5535" algn="l"/>
                <a:tab pos="3702050" algn="l"/>
              </a:tabLst>
            </a:pPr>
            <a:r>
              <a:rPr sz="2400" spc="-10" dirty="0"/>
              <a:t>ШКОЛА</a:t>
            </a:r>
            <a:r>
              <a:rPr sz="2400" dirty="0"/>
              <a:t>	</a:t>
            </a:r>
            <a:r>
              <a:rPr sz="2400" spc="-10" dirty="0"/>
              <a:t>НАСТАВНИЧЕСТВА</a:t>
            </a:r>
            <a:r>
              <a:rPr sz="2400" dirty="0"/>
              <a:t>	</a:t>
            </a:r>
            <a:r>
              <a:rPr sz="2400" spc="-10" dirty="0"/>
              <a:t>«ТРАЕКТОРИЯ»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140207" y="816863"/>
            <a:ext cx="9004300" cy="2114550"/>
            <a:chOff x="140207" y="816863"/>
            <a:chExt cx="9004300" cy="21145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4943" y="816863"/>
              <a:ext cx="4639055" cy="2114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3063" y="1014983"/>
              <a:ext cx="4114799" cy="1542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207" y="890066"/>
              <a:ext cx="610958" cy="4036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99" y="2517698"/>
              <a:ext cx="809028" cy="4036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42417" y="936447"/>
            <a:ext cx="8242934" cy="400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Цель</a:t>
            </a:r>
            <a:r>
              <a:rPr sz="1400" b="1" spc="-6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–</a:t>
            </a:r>
            <a:r>
              <a:rPr sz="1400" b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организация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7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создание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условий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для</a:t>
            </a:r>
            <a:endParaRPr sz="1400" dirty="0">
              <a:latin typeface="Arial Narrow"/>
              <a:cs typeface="Arial Narrow"/>
            </a:endParaRPr>
          </a:p>
          <a:p>
            <a:pPr marL="12700" marR="4275455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400" b="1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роста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начинающих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педагогов, формирование</a:t>
            </a:r>
            <a:r>
              <a:rPr sz="14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них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высоких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 профессиональных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идеалов,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потребностей</a:t>
            </a:r>
            <a:r>
              <a:rPr sz="1400" b="1" spc="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постоянном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саморазвитии</a:t>
            </a:r>
            <a:r>
              <a:rPr sz="1400" b="1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самосовершенствовании;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помощь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молодым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педагогам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их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успешной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адаптации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работе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образовательной</a:t>
            </a:r>
            <a:endParaRPr sz="14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организации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их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закрепление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центре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образования</a:t>
            </a:r>
            <a:endParaRPr sz="1400" dirty="0">
              <a:latin typeface="Arial Narrow"/>
              <a:cs typeface="Arial Narrow"/>
            </a:endParaRPr>
          </a:p>
          <a:p>
            <a:pPr marL="24765">
              <a:lnSpc>
                <a:spcPct val="100000"/>
              </a:lnSpc>
              <a:spcBef>
                <a:spcPts val="1050"/>
              </a:spcBef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Задачи: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buFont typeface="Wingdings"/>
              <a:buChar char=""/>
              <a:tabLst>
                <a:tab pos="2089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создавать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условия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для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удовлетворения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потребности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молодых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педагогов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непрерывном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образовании;</a:t>
            </a:r>
            <a:endParaRPr sz="1400" dirty="0">
              <a:latin typeface="Arial Narrow"/>
              <a:cs typeface="Arial Narrow"/>
            </a:endParaRPr>
          </a:p>
          <a:p>
            <a:pPr marL="24765" marR="50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8915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выявлять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профессиональные,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методические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проблемы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работе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начинающих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педагогов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содействовать</a:t>
            </a:r>
            <a:r>
              <a:rPr sz="1400" b="1" spc="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их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разрешению;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buFont typeface="Wingdings"/>
              <a:buChar char=""/>
              <a:tabLst>
                <a:tab pos="2089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помогать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молодым учителям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внедрять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современные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подходы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передовые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педагогические технологии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endParaRPr sz="1400" dirty="0">
              <a:latin typeface="Arial Narrow"/>
              <a:cs typeface="Arial Narrow"/>
            </a:endParaRPr>
          </a:p>
          <a:p>
            <a:pPr marL="24765">
              <a:lnSpc>
                <a:spcPct val="100000"/>
              </a:lnSpc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образовательный</a:t>
            </a:r>
            <a:r>
              <a:rPr sz="1400" b="1" spc="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процесс;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buFont typeface="Wingdings"/>
              <a:buChar char=""/>
              <a:tabLst>
                <a:tab pos="2089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формировать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навыки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проведении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диагностики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самодиагностики;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08915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оказывать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 методическую</a:t>
            </a:r>
            <a:r>
              <a:rPr sz="14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помощь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становлении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молодого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специалиста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как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профессионала;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buFont typeface="Wingdings"/>
              <a:buChar char=""/>
              <a:tabLst>
                <a:tab pos="2089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предупреждать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наиболее</a:t>
            </a:r>
            <a:r>
              <a:rPr sz="14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типичные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ошибки,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противоречия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затруднения</a:t>
            </a:r>
            <a:r>
              <a:rPr sz="14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организации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учебных</a:t>
            </a:r>
            <a:r>
              <a:rPr sz="14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занятий,</a:t>
            </a:r>
            <a:endParaRPr sz="1400" dirty="0">
              <a:latin typeface="Arial Narrow"/>
              <a:cs typeface="Arial Narrow"/>
            </a:endParaRPr>
          </a:p>
          <a:p>
            <a:pPr marL="24765">
              <a:lnSpc>
                <a:spcPct val="100000"/>
              </a:lnSpc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занятий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внеурочной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деятельности,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искать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возможные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пути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их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преодоления;</a:t>
            </a:r>
            <a:endParaRPr sz="1400" dirty="0">
              <a:latin typeface="Arial Narrow"/>
              <a:cs typeface="Arial Narrow"/>
            </a:endParaRPr>
          </a:p>
          <a:p>
            <a:pPr marL="208279" indent="-184150">
              <a:lnSpc>
                <a:spcPct val="100000"/>
              </a:lnSpc>
              <a:buFont typeface="Wingdings"/>
              <a:buChar char=""/>
              <a:tabLst>
                <a:tab pos="208915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способствовать</a:t>
            </a:r>
            <a:r>
              <a:rPr sz="1400" b="1" spc="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формированию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индивидуального</a:t>
            </a:r>
            <a:r>
              <a:rPr sz="14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стиля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творческой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</a:t>
            </a:r>
            <a:r>
              <a:rPr sz="1400" b="1" spc="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педагогов.</a:t>
            </a:r>
            <a:endParaRPr sz="1400" dirty="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6888" y="158495"/>
            <a:ext cx="1397381" cy="160464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522464" y="0"/>
            <a:ext cx="1292225" cy="1188720"/>
            <a:chOff x="7522464" y="0"/>
            <a:chExt cx="1292225" cy="11887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22464" y="0"/>
              <a:ext cx="1291971" cy="11882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9936" y="121919"/>
              <a:ext cx="615696" cy="73761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825740" y="77723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4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8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207"/>
            <a:ext cx="9144000" cy="699770"/>
            <a:chOff x="0" y="140207"/>
            <a:chExt cx="9144000" cy="699770"/>
          </a:xfrm>
        </p:grpSpPr>
        <p:sp>
          <p:nvSpPr>
            <p:cNvPr id="3" name="object 3"/>
            <p:cNvSpPr/>
            <p:nvPr/>
          </p:nvSpPr>
          <p:spPr>
            <a:xfrm>
              <a:off x="0" y="14020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222503"/>
              <a:ext cx="8982710" cy="570230"/>
            </a:xfrm>
            <a:custGeom>
              <a:avLst/>
              <a:gdLst/>
              <a:ahLst/>
              <a:cxnLst/>
              <a:rect l="l" t="t" r="r" b="b"/>
              <a:pathLst>
                <a:path w="8982710" h="570230">
                  <a:moveTo>
                    <a:pt x="898245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798433" y="569976"/>
                  </a:lnTo>
                  <a:lnTo>
                    <a:pt x="898245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8655" y="268198"/>
              <a:ext cx="6444742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8769" y="339674"/>
            <a:ext cx="61252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СТРУКТУРА</a:t>
            </a:r>
            <a:r>
              <a:rPr spc="375" dirty="0"/>
              <a:t> </a:t>
            </a:r>
            <a:r>
              <a:rPr dirty="0"/>
              <a:t>ШКОЛЫ</a:t>
            </a:r>
            <a:r>
              <a:rPr spc="325" dirty="0"/>
              <a:t> </a:t>
            </a:r>
            <a:r>
              <a:rPr dirty="0"/>
              <a:t>НАСТАВНИЧЕСТВА</a:t>
            </a:r>
            <a:r>
              <a:rPr spc="395" dirty="0"/>
              <a:t> </a:t>
            </a:r>
            <a:r>
              <a:rPr spc="-10" dirty="0"/>
              <a:t>«ТРАЕКТОРИЯ»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98120" y="2538983"/>
            <a:ext cx="3075940" cy="676910"/>
            <a:chOff x="198120" y="2538983"/>
            <a:chExt cx="3075940" cy="676910"/>
          </a:xfrm>
        </p:grpSpPr>
        <p:sp>
          <p:nvSpPr>
            <p:cNvPr id="8" name="object 8"/>
            <p:cNvSpPr/>
            <p:nvPr/>
          </p:nvSpPr>
          <p:spPr>
            <a:xfrm>
              <a:off x="204216" y="2545079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5" h="567055">
                  <a:moveTo>
                    <a:pt x="2902966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7"/>
                  </a:lnTo>
                  <a:lnTo>
                    <a:pt x="2902966" y="566927"/>
                  </a:lnTo>
                  <a:lnTo>
                    <a:pt x="2924996" y="562471"/>
                  </a:lnTo>
                  <a:lnTo>
                    <a:pt x="2943002" y="550322"/>
                  </a:lnTo>
                  <a:lnTo>
                    <a:pt x="2955151" y="532316"/>
                  </a:lnTo>
                  <a:lnTo>
                    <a:pt x="2959608" y="510286"/>
                  </a:lnTo>
                  <a:lnTo>
                    <a:pt x="2959608" y="56642"/>
                  </a:lnTo>
                  <a:lnTo>
                    <a:pt x="2955151" y="34611"/>
                  </a:lnTo>
                  <a:lnTo>
                    <a:pt x="2943002" y="16605"/>
                  </a:lnTo>
                  <a:lnTo>
                    <a:pt x="2924996" y="4456"/>
                  </a:lnTo>
                  <a:lnTo>
                    <a:pt x="29029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4216" y="2545079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5" h="567055">
                  <a:moveTo>
                    <a:pt x="0" y="56642"/>
                  </a:moveTo>
                  <a:lnTo>
                    <a:pt x="4455" y="34611"/>
                  </a:lnTo>
                  <a:lnTo>
                    <a:pt x="16606" y="16605"/>
                  </a:lnTo>
                  <a:lnTo>
                    <a:pt x="34627" y="4456"/>
                  </a:lnTo>
                  <a:lnTo>
                    <a:pt x="56692" y="0"/>
                  </a:lnTo>
                  <a:lnTo>
                    <a:pt x="2902966" y="0"/>
                  </a:lnTo>
                  <a:lnTo>
                    <a:pt x="2924996" y="4456"/>
                  </a:lnTo>
                  <a:lnTo>
                    <a:pt x="2943002" y="16605"/>
                  </a:lnTo>
                  <a:lnTo>
                    <a:pt x="2955151" y="34611"/>
                  </a:lnTo>
                  <a:lnTo>
                    <a:pt x="2959608" y="56642"/>
                  </a:lnTo>
                  <a:lnTo>
                    <a:pt x="2959608" y="510286"/>
                  </a:lnTo>
                  <a:lnTo>
                    <a:pt x="2955151" y="532316"/>
                  </a:lnTo>
                  <a:lnTo>
                    <a:pt x="2943002" y="550322"/>
                  </a:lnTo>
                  <a:lnTo>
                    <a:pt x="2924996" y="562471"/>
                  </a:lnTo>
                  <a:lnTo>
                    <a:pt x="2902966" y="566927"/>
                  </a:lnTo>
                  <a:lnTo>
                    <a:pt x="56692" y="566927"/>
                  </a:lnTo>
                  <a:lnTo>
                    <a:pt x="34627" y="562471"/>
                  </a:lnTo>
                  <a:lnTo>
                    <a:pt x="16606" y="550322"/>
                  </a:lnTo>
                  <a:lnTo>
                    <a:pt x="4455" y="532316"/>
                  </a:lnTo>
                  <a:lnTo>
                    <a:pt x="0" y="510286"/>
                  </a:lnTo>
                  <a:lnTo>
                    <a:pt x="0" y="566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848" y="2639567"/>
              <a:ext cx="2959735" cy="570230"/>
            </a:xfrm>
            <a:custGeom>
              <a:avLst/>
              <a:gdLst/>
              <a:ahLst/>
              <a:cxnLst/>
              <a:rect l="l" t="t" r="r" b="b"/>
              <a:pathLst>
                <a:path w="2959735" h="570230">
                  <a:moveTo>
                    <a:pt x="2902585" y="0"/>
                  </a:moveTo>
                  <a:lnTo>
                    <a:pt x="56997" y="0"/>
                  </a:lnTo>
                  <a:lnTo>
                    <a:pt x="34809" y="4480"/>
                  </a:lnTo>
                  <a:lnTo>
                    <a:pt x="16692" y="16700"/>
                  </a:lnTo>
                  <a:lnTo>
                    <a:pt x="4478" y="34825"/>
                  </a:lnTo>
                  <a:lnTo>
                    <a:pt x="0" y="57023"/>
                  </a:lnTo>
                  <a:lnTo>
                    <a:pt x="0" y="512953"/>
                  </a:lnTo>
                  <a:lnTo>
                    <a:pt x="4478" y="535150"/>
                  </a:lnTo>
                  <a:lnTo>
                    <a:pt x="16692" y="553275"/>
                  </a:lnTo>
                  <a:lnTo>
                    <a:pt x="34809" y="565495"/>
                  </a:lnTo>
                  <a:lnTo>
                    <a:pt x="56997" y="569976"/>
                  </a:lnTo>
                  <a:lnTo>
                    <a:pt x="2902585" y="569976"/>
                  </a:lnTo>
                  <a:lnTo>
                    <a:pt x="2924782" y="565495"/>
                  </a:lnTo>
                  <a:lnTo>
                    <a:pt x="2942907" y="553275"/>
                  </a:lnTo>
                  <a:lnTo>
                    <a:pt x="2955127" y="535150"/>
                  </a:lnTo>
                  <a:lnTo>
                    <a:pt x="2959607" y="512953"/>
                  </a:lnTo>
                  <a:lnTo>
                    <a:pt x="2959607" y="57023"/>
                  </a:lnTo>
                  <a:lnTo>
                    <a:pt x="2955127" y="34825"/>
                  </a:lnTo>
                  <a:lnTo>
                    <a:pt x="2942907" y="16700"/>
                  </a:lnTo>
                  <a:lnTo>
                    <a:pt x="2924782" y="4480"/>
                  </a:lnTo>
                  <a:lnTo>
                    <a:pt x="29025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848" y="2639567"/>
              <a:ext cx="2959735" cy="570230"/>
            </a:xfrm>
            <a:custGeom>
              <a:avLst/>
              <a:gdLst/>
              <a:ahLst/>
              <a:cxnLst/>
              <a:rect l="l" t="t" r="r" b="b"/>
              <a:pathLst>
                <a:path w="2959735" h="570230">
                  <a:moveTo>
                    <a:pt x="0" y="57023"/>
                  </a:moveTo>
                  <a:lnTo>
                    <a:pt x="4478" y="34825"/>
                  </a:lnTo>
                  <a:lnTo>
                    <a:pt x="16692" y="16700"/>
                  </a:lnTo>
                  <a:lnTo>
                    <a:pt x="34809" y="4480"/>
                  </a:lnTo>
                  <a:lnTo>
                    <a:pt x="56997" y="0"/>
                  </a:lnTo>
                  <a:lnTo>
                    <a:pt x="2902585" y="0"/>
                  </a:lnTo>
                  <a:lnTo>
                    <a:pt x="2924782" y="4480"/>
                  </a:lnTo>
                  <a:lnTo>
                    <a:pt x="2942907" y="16700"/>
                  </a:lnTo>
                  <a:lnTo>
                    <a:pt x="2955127" y="34825"/>
                  </a:lnTo>
                  <a:lnTo>
                    <a:pt x="2959607" y="57023"/>
                  </a:lnTo>
                  <a:lnTo>
                    <a:pt x="2959607" y="512953"/>
                  </a:lnTo>
                  <a:lnTo>
                    <a:pt x="2955127" y="535150"/>
                  </a:lnTo>
                  <a:lnTo>
                    <a:pt x="2942907" y="553275"/>
                  </a:lnTo>
                  <a:lnTo>
                    <a:pt x="2924782" y="565495"/>
                  </a:lnTo>
                  <a:lnTo>
                    <a:pt x="2902585" y="569976"/>
                  </a:lnTo>
                  <a:lnTo>
                    <a:pt x="56997" y="569976"/>
                  </a:lnTo>
                  <a:lnTo>
                    <a:pt x="34809" y="565495"/>
                  </a:lnTo>
                  <a:lnTo>
                    <a:pt x="16692" y="553275"/>
                  </a:lnTo>
                  <a:lnTo>
                    <a:pt x="4478" y="535150"/>
                  </a:lnTo>
                  <a:lnTo>
                    <a:pt x="0" y="512953"/>
                  </a:lnTo>
                  <a:lnTo>
                    <a:pt x="0" y="57023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099303" y="2505455"/>
            <a:ext cx="2984500" cy="567055"/>
            <a:chOff x="5099303" y="2505455"/>
            <a:chExt cx="2984500" cy="567055"/>
          </a:xfrm>
        </p:grpSpPr>
        <p:sp>
          <p:nvSpPr>
            <p:cNvPr id="13" name="object 13"/>
            <p:cNvSpPr/>
            <p:nvPr/>
          </p:nvSpPr>
          <p:spPr>
            <a:xfrm>
              <a:off x="5105399" y="2511551"/>
              <a:ext cx="2917190" cy="448309"/>
            </a:xfrm>
            <a:custGeom>
              <a:avLst/>
              <a:gdLst/>
              <a:ahLst/>
              <a:cxnLst/>
              <a:rect l="l" t="t" r="r" b="b"/>
              <a:pathLst>
                <a:path w="2917190" h="448310">
                  <a:moveTo>
                    <a:pt x="2872104" y="0"/>
                  </a:moveTo>
                  <a:lnTo>
                    <a:pt x="44830" y="0"/>
                  </a:lnTo>
                  <a:lnTo>
                    <a:pt x="27378" y="3522"/>
                  </a:lnTo>
                  <a:lnTo>
                    <a:pt x="13128" y="13128"/>
                  </a:lnTo>
                  <a:lnTo>
                    <a:pt x="3522" y="27378"/>
                  </a:lnTo>
                  <a:lnTo>
                    <a:pt x="0" y="44831"/>
                  </a:lnTo>
                  <a:lnTo>
                    <a:pt x="0" y="403225"/>
                  </a:lnTo>
                  <a:lnTo>
                    <a:pt x="3522" y="420677"/>
                  </a:lnTo>
                  <a:lnTo>
                    <a:pt x="13128" y="434927"/>
                  </a:lnTo>
                  <a:lnTo>
                    <a:pt x="27378" y="444533"/>
                  </a:lnTo>
                  <a:lnTo>
                    <a:pt x="44830" y="448056"/>
                  </a:lnTo>
                  <a:lnTo>
                    <a:pt x="2872104" y="448056"/>
                  </a:lnTo>
                  <a:lnTo>
                    <a:pt x="2889557" y="444533"/>
                  </a:lnTo>
                  <a:lnTo>
                    <a:pt x="2903807" y="434927"/>
                  </a:lnTo>
                  <a:lnTo>
                    <a:pt x="2913413" y="420677"/>
                  </a:lnTo>
                  <a:lnTo>
                    <a:pt x="2916935" y="403225"/>
                  </a:lnTo>
                  <a:lnTo>
                    <a:pt x="2916935" y="44831"/>
                  </a:lnTo>
                  <a:lnTo>
                    <a:pt x="2913413" y="27378"/>
                  </a:lnTo>
                  <a:lnTo>
                    <a:pt x="2903807" y="13128"/>
                  </a:lnTo>
                  <a:lnTo>
                    <a:pt x="2889557" y="3522"/>
                  </a:lnTo>
                  <a:lnTo>
                    <a:pt x="28721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5399" y="2511551"/>
              <a:ext cx="2917190" cy="448309"/>
            </a:xfrm>
            <a:custGeom>
              <a:avLst/>
              <a:gdLst/>
              <a:ahLst/>
              <a:cxnLst/>
              <a:rect l="l" t="t" r="r" b="b"/>
              <a:pathLst>
                <a:path w="2917190" h="448310">
                  <a:moveTo>
                    <a:pt x="0" y="44831"/>
                  </a:moveTo>
                  <a:lnTo>
                    <a:pt x="3522" y="27378"/>
                  </a:lnTo>
                  <a:lnTo>
                    <a:pt x="13128" y="13128"/>
                  </a:lnTo>
                  <a:lnTo>
                    <a:pt x="27378" y="3522"/>
                  </a:lnTo>
                  <a:lnTo>
                    <a:pt x="44830" y="0"/>
                  </a:lnTo>
                  <a:lnTo>
                    <a:pt x="2872104" y="0"/>
                  </a:lnTo>
                  <a:lnTo>
                    <a:pt x="2889557" y="3522"/>
                  </a:lnTo>
                  <a:lnTo>
                    <a:pt x="2903807" y="13128"/>
                  </a:lnTo>
                  <a:lnTo>
                    <a:pt x="2913413" y="27378"/>
                  </a:lnTo>
                  <a:lnTo>
                    <a:pt x="2916935" y="44831"/>
                  </a:lnTo>
                  <a:lnTo>
                    <a:pt x="2916935" y="403225"/>
                  </a:lnTo>
                  <a:lnTo>
                    <a:pt x="2913413" y="420677"/>
                  </a:lnTo>
                  <a:lnTo>
                    <a:pt x="2903807" y="434927"/>
                  </a:lnTo>
                  <a:lnTo>
                    <a:pt x="2889557" y="444533"/>
                  </a:lnTo>
                  <a:lnTo>
                    <a:pt x="2872104" y="448056"/>
                  </a:lnTo>
                  <a:lnTo>
                    <a:pt x="44830" y="448056"/>
                  </a:lnTo>
                  <a:lnTo>
                    <a:pt x="27378" y="444533"/>
                  </a:lnTo>
                  <a:lnTo>
                    <a:pt x="13128" y="434927"/>
                  </a:lnTo>
                  <a:lnTo>
                    <a:pt x="3522" y="420677"/>
                  </a:lnTo>
                  <a:lnTo>
                    <a:pt x="0" y="403225"/>
                  </a:lnTo>
                  <a:lnTo>
                    <a:pt x="0" y="4483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6943" y="2615183"/>
              <a:ext cx="2810510" cy="451484"/>
            </a:xfrm>
            <a:custGeom>
              <a:avLst/>
              <a:gdLst/>
              <a:ahLst/>
              <a:cxnLst/>
              <a:rect l="l" t="t" r="r" b="b"/>
              <a:pathLst>
                <a:path w="2810509" h="451485">
                  <a:moveTo>
                    <a:pt x="2765171" y="0"/>
                  </a:moveTo>
                  <a:lnTo>
                    <a:pt x="45084" y="0"/>
                  </a:lnTo>
                  <a:lnTo>
                    <a:pt x="27539" y="3544"/>
                  </a:lnTo>
                  <a:lnTo>
                    <a:pt x="13208" y="13207"/>
                  </a:lnTo>
                  <a:lnTo>
                    <a:pt x="3544" y="27539"/>
                  </a:lnTo>
                  <a:lnTo>
                    <a:pt x="0" y="45084"/>
                  </a:lnTo>
                  <a:lnTo>
                    <a:pt x="0" y="406019"/>
                  </a:lnTo>
                  <a:lnTo>
                    <a:pt x="3544" y="423564"/>
                  </a:lnTo>
                  <a:lnTo>
                    <a:pt x="13208" y="437895"/>
                  </a:lnTo>
                  <a:lnTo>
                    <a:pt x="27539" y="447559"/>
                  </a:lnTo>
                  <a:lnTo>
                    <a:pt x="45084" y="451103"/>
                  </a:lnTo>
                  <a:lnTo>
                    <a:pt x="2765171" y="451103"/>
                  </a:lnTo>
                  <a:lnTo>
                    <a:pt x="2782716" y="447559"/>
                  </a:lnTo>
                  <a:lnTo>
                    <a:pt x="2797048" y="437895"/>
                  </a:lnTo>
                  <a:lnTo>
                    <a:pt x="2806711" y="423564"/>
                  </a:lnTo>
                  <a:lnTo>
                    <a:pt x="2810255" y="406019"/>
                  </a:lnTo>
                  <a:lnTo>
                    <a:pt x="2810255" y="45084"/>
                  </a:lnTo>
                  <a:lnTo>
                    <a:pt x="2806711" y="27539"/>
                  </a:lnTo>
                  <a:lnTo>
                    <a:pt x="2797048" y="13207"/>
                  </a:lnTo>
                  <a:lnTo>
                    <a:pt x="2782716" y="3544"/>
                  </a:lnTo>
                  <a:lnTo>
                    <a:pt x="27651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6943" y="2615183"/>
              <a:ext cx="2810510" cy="451484"/>
            </a:xfrm>
            <a:custGeom>
              <a:avLst/>
              <a:gdLst/>
              <a:ahLst/>
              <a:cxnLst/>
              <a:rect l="l" t="t" r="r" b="b"/>
              <a:pathLst>
                <a:path w="2810509" h="451485">
                  <a:moveTo>
                    <a:pt x="0" y="45084"/>
                  </a:moveTo>
                  <a:lnTo>
                    <a:pt x="3544" y="27539"/>
                  </a:lnTo>
                  <a:lnTo>
                    <a:pt x="13208" y="13207"/>
                  </a:lnTo>
                  <a:lnTo>
                    <a:pt x="27539" y="3544"/>
                  </a:lnTo>
                  <a:lnTo>
                    <a:pt x="45084" y="0"/>
                  </a:lnTo>
                  <a:lnTo>
                    <a:pt x="2765171" y="0"/>
                  </a:lnTo>
                  <a:lnTo>
                    <a:pt x="2782716" y="3544"/>
                  </a:lnTo>
                  <a:lnTo>
                    <a:pt x="2797048" y="13207"/>
                  </a:lnTo>
                  <a:lnTo>
                    <a:pt x="2806711" y="27539"/>
                  </a:lnTo>
                  <a:lnTo>
                    <a:pt x="2810255" y="45084"/>
                  </a:lnTo>
                  <a:lnTo>
                    <a:pt x="2810255" y="406019"/>
                  </a:lnTo>
                  <a:lnTo>
                    <a:pt x="2806711" y="423564"/>
                  </a:lnTo>
                  <a:lnTo>
                    <a:pt x="2797048" y="437895"/>
                  </a:lnTo>
                  <a:lnTo>
                    <a:pt x="2782716" y="447559"/>
                  </a:lnTo>
                  <a:lnTo>
                    <a:pt x="2765171" y="451103"/>
                  </a:lnTo>
                  <a:lnTo>
                    <a:pt x="45084" y="451103"/>
                  </a:lnTo>
                  <a:lnTo>
                    <a:pt x="27539" y="447559"/>
                  </a:lnTo>
                  <a:lnTo>
                    <a:pt x="13208" y="437895"/>
                  </a:lnTo>
                  <a:lnTo>
                    <a:pt x="3544" y="423564"/>
                  </a:lnTo>
                  <a:lnTo>
                    <a:pt x="0" y="406019"/>
                  </a:lnTo>
                  <a:lnTo>
                    <a:pt x="0" y="45084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8976" y="3322320"/>
            <a:ext cx="3121660" cy="1722120"/>
            <a:chOff x="188976" y="3322320"/>
            <a:chExt cx="3121660" cy="1722120"/>
          </a:xfrm>
        </p:grpSpPr>
        <p:sp>
          <p:nvSpPr>
            <p:cNvPr id="18" name="object 18"/>
            <p:cNvSpPr/>
            <p:nvPr/>
          </p:nvSpPr>
          <p:spPr>
            <a:xfrm>
              <a:off x="195072" y="3328416"/>
              <a:ext cx="2813685" cy="1411605"/>
            </a:xfrm>
            <a:custGeom>
              <a:avLst/>
              <a:gdLst/>
              <a:ahLst/>
              <a:cxnLst/>
              <a:rect l="l" t="t" r="r" b="b"/>
              <a:pathLst>
                <a:path w="2813685" h="1411604">
                  <a:moveTo>
                    <a:pt x="2672207" y="0"/>
                  </a:moveTo>
                  <a:lnTo>
                    <a:pt x="141122" y="0"/>
                  </a:lnTo>
                  <a:lnTo>
                    <a:pt x="96516" y="7200"/>
                  </a:lnTo>
                  <a:lnTo>
                    <a:pt x="57777" y="27245"/>
                  </a:lnTo>
                  <a:lnTo>
                    <a:pt x="27228" y="57799"/>
                  </a:lnTo>
                  <a:lnTo>
                    <a:pt x="7194" y="96528"/>
                  </a:lnTo>
                  <a:lnTo>
                    <a:pt x="0" y="141096"/>
                  </a:lnTo>
                  <a:lnTo>
                    <a:pt x="0" y="1270101"/>
                  </a:lnTo>
                  <a:lnTo>
                    <a:pt x="7194" y="1314707"/>
                  </a:lnTo>
                  <a:lnTo>
                    <a:pt x="27228" y="1353446"/>
                  </a:lnTo>
                  <a:lnTo>
                    <a:pt x="57777" y="1383995"/>
                  </a:lnTo>
                  <a:lnTo>
                    <a:pt x="96516" y="1404029"/>
                  </a:lnTo>
                  <a:lnTo>
                    <a:pt x="141122" y="1411223"/>
                  </a:lnTo>
                  <a:lnTo>
                    <a:pt x="2672207" y="1411223"/>
                  </a:lnTo>
                  <a:lnTo>
                    <a:pt x="2716775" y="1404029"/>
                  </a:lnTo>
                  <a:lnTo>
                    <a:pt x="2755504" y="1383995"/>
                  </a:lnTo>
                  <a:lnTo>
                    <a:pt x="2786058" y="1353446"/>
                  </a:lnTo>
                  <a:lnTo>
                    <a:pt x="2806103" y="1314707"/>
                  </a:lnTo>
                  <a:lnTo>
                    <a:pt x="2813304" y="1270101"/>
                  </a:lnTo>
                  <a:lnTo>
                    <a:pt x="2813304" y="141096"/>
                  </a:lnTo>
                  <a:lnTo>
                    <a:pt x="2806103" y="96528"/>
                  </a:lnTo>
                  <a:lnTo>
                    <a:pt x="2786058" y="57799"/>
                  </a:lnTo>
                  <a:lnTo>
                    <a:pt x="2755504" y="27245"/>
                  </a:lnTo>
                  <a:lnTo>
                    <a:pt x="2716775" y="7200"/>
                  </a:lnTo>
                  <a:lnTo>
                    <a:pt x="26722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072" y="3328416"/>
              <a:ext cx="2813685" cy="1411605"/>
            </a:xfrm>
            <a:custGeom>
              <a:avLst/>
              <a:gdLst/>
              <a:ahLst/>
              <a:cxnLst/>
              <a:rect l="l" t="t" r="r" b="b"/>
              <a:pathLst>
                <a:path w="2813685" h="1411604">
                  <a:moveTo>
                    <a:pt x="0" y="141096"/>
                  </a:moveTo>
                  <a:lnTo>
                    <a:pt x="7194" y="96528"/>
                  </a:lnTo>
                  <a:lnTo>
                    <a:pt x="27228" y="57799"/>
                  </a:lnTo>
                  <a:lnTo>
                    <a:pt x="57777" y="27245"/>
                  </a:lnTo>
                  <a:lnTo>
                    <a:pt x="96516" y="7200"/>
                  </a:lnTo>
                  <a:lnTo>
                    <a:pt x="141122" y="0"/>
                  </a:lnTo>
                  <a:lnTo>
                    <a:pt x="2672207" y="0"/>
                  </a:lnTo>
                  <a:lnTo>
                    <a:pt x="2716775" y="7200"/>
                  </a:lnTo>
                  <a:lnTo>
                    <a:pt x="2755504" y="27245"/>
                  </a:lnTo>
                  <a:lnTo>
                    <a:pt x="2786058" y="57799"/>
                  </a:lnTo>
                  <a:lnTo>
                    <a:pt x="2806103" y="96528"/>
                  </a:lnTo>
                  <a:lnTo>
                    <a:pt x="2813304" y="141096"/>
                  </a:lnTo>
                  <a:lnTo>
                    <a:pt x="2813304" y="1270101"/>
                  </a:lnTo>
                  <a:lnTo>
                    <a:pt x="2806103" y="1314707"/>
                  </a:lnTo>
                  <a:lnTo>
                    <a:pt x="2786058" y="1353446"/>
                  </a:lnTo>
                  <a:lnTo>
                    <a:pt x="2755504" y="1383995"/>
                  </a:lnTo>
                  <a:lnTo>
                    <a:pt x="2716775" y="1404029"/>
                  </a:lnTo>
                  <a:lnTo>
                    <a:pt x="2672207" y="1411223"/>
                  </a:lnTo>
                  <a:lnTo>
                    <a:pt x="141122" y="1411223"/>
                  </a:lnTo>
                  <a:lnTo>
                    <a:pt x="96516" y="1404029"/>
                  </a:lnTo>
                  <a:lnTo>
                    <a:pt x="57777" y="1383995"/>
                  </a:lnTo>
                  <a:lnTo>
                    <a:pt x="27228" y="1353446"/>
                  </a:lnTo>
                  <a:lnTo>
                    <a:pt x="7194" y="1314707"/>
                  </a:lnTo>
                  <a:lnTo>
                    <a:pt x="0" y="1270101"/>
                  </a:lnTo>
                  <a:lnTo>
                    <a:pt x="0" y="1410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8328" y="3471672"/>
              <a:ext cx="2966085" cy="1567180"/>
            </a:xfrm>
            <a:custGeom>
              <a:avLst/>
              <a:gdLst/>
              <a:ahLst/>
              <a:cxnLst/>
              <a:rect l="l" t="t" r="r" b="b"/>
              <a:pathLst>
                <a:path w="2966085" h="1567179">
                  <a:moveTo>
                    <a:pt x="2808986" y="0"/>
                  </a:moveTo>
                  <a:lnTo>
                    <a:pt x="156667" y="0"/>
                  </a:lnTo>
                  <a:lnTo>
                    <a:pt x="107148" y="7983"/>
                  </a:lnTo>
                  <a:lnTo>
                    <a:pt x="64141" y="30219"/>
                  </a:lnTo>
                  <a:lnTo>
                    <a:pt x="30227" y="64136"/>
                  </a:lnTo>
                  <a:lnTo>
                    <a:pt x="7986" y="107159"/>
                  </a:lnTo>
                  <a:lnTo>
                    <a:pt x="0" y="156717"/>
                  </a:lnTo>
                  <a:lnTo>
                    <a:pt x="0" y="1410004"/>
                  </a:lnTo>
                  <a:lnTo>
                    <a:pt x="7986" y="1459523"/>
                  </a:lnTo>
                  <a:lnTo>
                    <a:pt x="30227" y="1502530"/>
                  </a:lnTo>
                  <a:lnTo>
                    <a:pt x="64141" y="1536444"/>
                  </a:lnTo>
                  <a:lnTo>
                    <a:pt x="107148" y="1558685"/>
                  </a:lnTo>
                  <a:lnTo>
                    <a:pt x="156667" y="1566671"/>
                  </a:lnTo>
                  <a:lnTo>
                    <a:pt x="2808986" y="1566671"/>
                  </a:lnTo>
                  <a:lnTo>
                    <a:pt x="2858544" y="1558685"/>
                  </a:lnTo>
                  <a:lnTo>
                    <a:pt x="2901567" y="1536444"/>
                  </a:lnTo>
                  <a:lnTo>
                    <a:pt x="2935484" y="1502530"/>
                  </a:lnTo>
                  <a:lnTo>
                    <a:pt x="2957720" y="1459523"/>
                  </a:lnTo>
                  <a:lnTo>
                    <a:pt x="2965704" y="1410004"/>
                  </a:lnTo>
                  <a:lnTo>
                    <a:pt x="2965704" y="156717"/>
                  </a:lnTo>
                  <a:lnTo>
                    <a:pt x="2957720" y="107159"/>
                  </a:lnTo>
                  <a:lnTo>
                    <a:pt x="2935484" y="64136"/>
                  </a:lnTo>
                  <a:lnTo>
                    <a:pt x="2901567" y="30219"/>
                  </a:lnTo>
                  <a:lnTo>
                    <a:pt x="2858544" y="7983"/>
                  </a:lnTo>
                  <a:lnTo>
                    <a:pt x="280898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8328" y="3471672"/>
              <a:ext cx="2966085" cy="1567180"/>
            </a:xfrm>
            <a:custGeom>
              <a:avLst/>
              <a:gdLst/>
              <a:ahLst/>
              <a:cxnLst/>
              <a:rect l="l" t="t" r="r" b="b"/>
              <a:pathLst>
                <a:path w="2966085" h="1567179">
                  <a:moveTo>
                    <a:pt x="0" y="156717"/>
                  </a:moveTo>
                  <a:lnTo>
                    <a:pt x="7986" y="107159"/>
                  </a:lnTo>
                  <a:lnTo>
                    <a:pt x="30227" y="64136"/>
                  </a:lnTo>
                  <a:lnTo>
                    <a:pt x="64141" y="30219"/>
                  </a:lnTo>
                  <a:lnTo>
                    <a:pt x="107148" y="7983"/>
                  </a:lnTo>
                  <a:lnTo>
                    <a:pt x="156667" y="0"/>
                  </a:lnTo>
                  <a:lnTo>
                    <a:pt x="2808986" y="0"/>
                  </a:lnTo>
                  <a:lnTo>
                    <a:pt x="2858544" y="7983"/>
                  </a:lnTo>
                  <a:lnTo>
                    <a:pt x="2901567" y="30219"/>
                  </a:lnTo>
                  <a:lnTo>
                    <a:pt x="2935484" y="64136"/>
                  </a:lnTo>
                  <a:lnTo>
                    <a:pt x="2957720" y="107159"/>
                  </a:lnTo>
                  <a:lnTo>
                    <a:pt x="2965704" y="156717"/>
                  </a:lnTo>
                  <a:lnTo>
                    <a:pt x="2965704" y="1410004"/>
                  </a:lnTo>
                  <a:lnTo>
                    <a:pt x="2957720" y="1459523"/>
                  </a:lnTo>
                  <a:lnTo>
                    <a:pt x="2935484" y="1502530"/>
                  </a:lnTo>
                  <a:lnTo>
                    <a:pt x="2901567" y="1536444"/>
                  </a:lnTo>
                  <a:lnTo>
                    <a:pt x="2858544" y="1558685"/>
                  </a:lnTo>
                  <a:lnTo>
                    <a:pt x="2808986" y="1566671"/>
                  </a:lnTo>
                  <a:lnTo>
                    <a:pt x="156667" y="1566671"/>
                  </a:lnTo>
                  <a:lnTo>
                    <a:pt x="107148" y="1558685"/>
                  </a:lnTo>
                  <a:lnTo>
                    <a:pt x="64141" y="1536444"/>
                  </a:lnTo>
                  <a:lnTo>
                    <a:pt x="30227" y="1502530"/>
                  </a:lnTo>
                  <a:lnTo>
                    <a:pt x="7986" y="1459523"/>
                  </a:lnTo>
                  <a:lnTo>
                    <a:pt x="0" y="1410004"/>
                  </a:lnTo>
                  <a:lnTo>
                    <a:pt x="0" y="156717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82626" y="898905"/>
            <a:ext cx="8044180" cy="1530985"/>
            <a:chOff x="182626" y="898905"/>
            <a:chExt cx="8044180" cy="1530985"/>
          </a:xfrm>
        </p:grpSpPr>
        <p:sp>
          <p:nvSpPr>
            <p:cNvPr id="23" name="object 23"/>
            <p:cNvSpPr/>
            <p:nvPr/>
          </p:nvSpPr>
          <p:spPr>
            <a:xfrm>
              <a:off x="2569464" y="905255"/>
              <a:ext cx="2959735" cy="668020"/>
            </a:xfrm>
            <a:custGeom>
              <a:avLst/>
              <a:gdLst/>
              <a:ahLst/>
              <a:cxnLst/>
              <a:rect l="l" t="t" r="r" b="b"/>
              <a:pathLst>
                <a:path w="2959735" h="668019">
                  <a:moveTo>
                    <a:pt x="2892806" y="0"/>
                  </a:moveTo>
                  <a:lnTo>
                    <a:pt x="66802" y="0"/>
                  </a:lnTo>
                  <a:lnTo>
                    <a:pt x="40772" y="5240"/>
                  </a:lnTo>
                  <a:lnTo>
                    <a:pt x="19542" y="19542"/>
                  </a:lnTo>
                  <a:lnTo>
                    <a:pt x="5240" y="40772"/>
                  </a:lnTo>
                  <a:lnTo>
                    <a:pt x="0" y="66801"/>
                  </a:lnTo>
                  <a:lnTo>
                    <a:pt x="0" y="600709"/>
                  </a:lnTo>
                  <a:lnTo>
                    <a:pt x="5240" y="626739"/>
                  </a:lnTo>
                  <a:lnTo>
                    <a:pt x="19542" y="647969"/>
                  </a:lnTo>
                  <a:lnTo>
                    <a:pt x="40772" y="662271"/>
                  </a:lnTo>
                  <a:lnTo>
                    <a:pt x="66802" y="667512"/>
                  </a:lnTo>
                  <a:lnTo>
                    <a:pt x="2892806" y="667512"/>
                  </a:lnTo>
                  <a:lnTo>
                    <a:pt x="2918835" y="662271"/>
                  </a:lnTo>
                  <a:lnTo>
                    <a:pt x="2940065" y="647969"/>
                  </a:lnTo>
                  <a:lnTo>
                    <a:pt x="2954367" y="626739"/>
                  </a:lnTo>
                  <a:lnTo>
                    <a:pt x="2959608" y="600709"/>
                  </a:lnTo>
                  <a:lnTo>
                    <a:pt x="2959608" y="66801"/>
                  </a:lnTo>
                  <a:lnTo>
                    <a:pt x="2954367" y="40772"/>
                  </a:lnTo>
                  <a:lnTo>
                    <a:pt x="2940065" y="19542"/>
                  </a:lnTo>
                  <a:lnTo>
                    <a:pt x="2918835" y="5240"/>
                  </a:lnTo>
                  <a:lnTo>
                    <a:pt x="289280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69464" y="905255"/>
              <a:ext cx="2959735" cy="668020"/>
            </a:xfrm>
            <a:custGeom>
              <a:avLst/>
              <a:gdLst/>
              <a:ahLst/>
              <a:cxnLst/>
              <a:rect l="l" t="t" r="r" b="b"/>
              <a:pathLst>
                <a:path w="2959735" h="668019">
                  <a:moveTo>
                    <a:pt x="0" y="66801"/>
                  </a:moveTo>
                  <a:lnTo>
                    <a:pt x="5240" y="40772"/>
                  </a:lnTo>
                  <a:lnTo>
                    <a:pt x="19542" y="19542"/>
                  </a:lnTo>
                  <a:lnTo>
                    <a:pt x="40772" y="5240"/>
                  </a:lnTo>
                  <a:lnTo>
                    <a:pt x="66802" y="0"/>
                  </a:lnTo>
                  <a:lnTo>
                    <a:pt x="2892806" y="0"/>
                  </a:lnTo>
                  <a:lnTo>
                    <a:pt x="2918835" y="5240"/>
                  </a:lnTo>
                  <a:lnTo>
                    <a:pt x="2940065" y="19542"/>
                  </a:lnTo>
                  <a:lnTo>
                    <a:pt x="2954367" y="40772"/>
                  </a:lnTo>
                  <a:lnTo>
                    <a:pt x="2959608" y="66801"/>
                  </a:lnTo>
                  <a:lnTo>
                    <a:pt x="2959608" y="600709"/>
                  </a:lnTo>
                  <a:lnTo>
                    <a:pt x="2954367" y="626739"/>
                  </a:lnTo>
                  <a:lnTo>
                    <a:pt x="2940065" y="647969"/>
                  </a:lnTo>
                  <a:lnTo>
                    <a:pt x="2918835" y="662271"/>
                  </a:lnTo>
                  <a:lnTo>
                    <a:pt x="2892806" y="667512"/>
                  </a:lnTo>
                  <a:lnTo>
                    <a:pt x="66802" y="667512"/>
                  </a:lnTo>
                  <a:lnTo>
                    <a:pt x="40772" y="662271"/>
                  </a:lnTo>
                  <a:lnTo>
                    <a:pt x="19542" y="647969"/>
                  </a:lnTo>
                  <a:lnTo>
                    <a:pt x="5240" y="626739"/>
                  </a:lnTo>
                  <a:lnTo>
                    <a:pt x="0" y="600709"/>
                  </a:lnTo>
                  <a:lnTo>
                    <a:pt x="0" y="668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19983" y="981455"/>
              <a:ext cx="3194685" cy="695325"/>
            </a:xfrm>
            <a:custGeom>
              <a:avLst/>
              <a:gdLst/>
              <a:ahLst/>
              <a:cxnLst/>
              <a:rect l="l" t="t" r="r" b="b"/>
              <a:pathLst>
                <a:path w="3194685" h="695325">
                  <a:moveTo>
                    <a:pt x="3124835" y="0"/>
                  </a:moveTo>
                  <a:lnTo>
                    <a:pt x="69468" y="0"/>
                  </a:lnTo>
                  <a:lnTo>
                    <a:pt x="42433" y="5461"/>
                  </a:lnTo>
                  <a:lnTo>
                    <a:pt x="20351" y="20351"/>
                  </a:lnTo>
                  <a:lnTo>
                    <a:pt x="5461" y="42433"/>
                  </a:lnTo>
                  <a:lnTo>
                    <a:pt x="0" y="69468"/>
                  </a:lnTo>
                  <a:lnTo>
                    <a:pt x="0" y="625475"/>
                  </a:lnTo>
                  <a:lnTo>
                    <a:pt x="5460" y="652510"/>
                  </a:lnTo>
                  <a:lnTo>
                    <a:pt x="20351" y="674592"/>
                  </a:lnTo>
                  <a:lnTo>
                    <a:pt x="42433" y="689482"/>
                  </a:lnTo>
                  <a:lnTo>
                    <a:pt x="69468" y="694943"/>
                  </a:lnTo>
                  <a:lnTo>
                    <a:pt x="3124835" y="694943"/>
                  </a:lnTo>
                  <a:lnTo>
                    <a:pt x="3151870" y="689482"/>
                  </a:lnTo>
                  <a:lnTo>
                    <a:pt x="3173952" y="674592"/>
                  </a:lnTo>
                  <a:lnTo>
                    <a:pt x="3188843" y="652510"/>
                  </a:lnTo>
                  <a:lnTo>
                    <a:pt x="3194304" y="625475"/>
                  </a:lnTo>
                  <a:lnTo>
                    <a:pt x="3194304" y="69468"/>
                  </a:lnTo>
                  <a:lnTo>
                    <a:pt x="3188843" y="42433"/>
                  </a:lnTo>
                  <a:lnTo>
                    <a:pt x="3173952" y="20351"/>
                  </a:lnTo>
                  <a:lnTo>
                    <a:pt x="3151870" y="5461"/>
                  </a:lnTo>
                  <a:lnTo>
                    <a:pt x="312483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92808" y="981455"/>
              <a:ext cx="4495165" cy="1201420"/>
            </a:xfrm>
            <a:custGeom>
              <a:avLst/>
              <a:gdLst/>
              <a:ahLst/>
              <a:cxnLst/>
              <a:rect l="l" t="t" r="r" b="b"/>
              <a:pathLst>
                <a:path w="4495165" h="1201420">
                  <a:moveTo>
                    <a:pt x="1027176" y="69468"/>
                  </a:moveTo>
                  <a:lnTo>
                    <a:pt x="1032637" y="42433"/>
                  </a:lnTo>
                  <a:lnTo>
                    <a:pt x="1047527" y="20351"/>
                  </a:lnTo>
                  <a:lnTo>
                    <a:pt x="1069609" y="5461"/>
                  </a:lnTo>
                  <a:lnTo>
                    <a:pt x="1096645" y="0"/>
                  </a:lnTo>
                  <a:lnTo>
                    <a:pt x="4152011" y="0"/>
                  </a:lnTo>
                  <a:lnTo>
                    <a:pt x="4179046" y="5461"/>
                  </a:lnTo>
                  <a:lnTo>
                    <a:pt x="4201128" y="20351"/>
                  </a:lnTo>
                  <a:lnTo>
                    <a:pt x="4216019" y="42433"/>
                  </a:lnTo>
                  <a:lnTo>
                    <a:pt x="4221480" y="69468"/>
                  </a:lnTo>
                  <a:lnTo>
                    <a:pt x="4221480" y="625475"/>
                  </a:lnTo>
                  <a:lnTo>
                    <a:pt x="4216019" y="652510"/>
                  </a:lnTo>
                  <a:lnTo>
                    <a:pt x="4201128" y="674592"/>
                  </a:lnTo>
                  <a:lnTo>
                    <a:pt x="4179046" y="689482"/>
                  </a:lnTo>
                  <a:lnTo>
                    <a:pt x="4152011" y="694943"/>
                  </a:lnTo>
                  <a:lnTo>
                    <a:pt x="1096645" y="694943"/>
                  </a:lnTo>
                  <a:lnTo>
                    <a:pt x="1069609" y="689482"/>
                  </a:lnTo>
                  <a:lnTo>
                    <a:pt x="1047527" y="674592"/>
                  </a:lnTo>
                  <a:lnTo>
                    <a:pt x="1032636" y="652510"/>
                  </a:lnTo>
                  <a:lnTo>
                    <a:pt x="1027176" y="625475"/>
                  </a:lnTo>
                  <a:lnTo>
                    <a:pt x="1027176" y="69468"/>
                  </a:lnTo>
                  <a:close/>
                </a:path>
                <a:path w="4495165" h="1201420">
                  <a:moveTo>
                    <a:pt x="1555877" y="694943"/>
                  </a:moveTo>
                  <a:lnTo>
                    <a:pt x="1555877" y="1039875"/>
                  </a:lnTo>
                  <a:lnTo>
                    <a:pt x="0" y="1039875"/>
                  </a:lnTo>
                  <a:lnTo>
                    <a:pt x="0" y="1201165"/>
                  </a:lnTo>
                </a:path>
                <a:path w="4495165" h="1201420">
                  <a:moveTo>
                    <a:pt x="2950464" y="694943"/>
                  </a:moveTo>
                  <a:lnTo>
                    <a:pt x="2950464" y="1039875"/>
                  </a:lnTo>
                  <a:lnTo>
                    <a:pt x="4494783" y="1039875"/>
                  </a:lnTo>
                  <a:lnTo>
                    <a:pt x="4494783" y="1201165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8976" y="1749552"/>
              <a:ext cx="2959735" cy="570230"/>
            </a:xfrm>
            <a:custGeom>
              <a:avLst/>
              <a:gdLst/>
              <a:ahLst/>
              <a:cxnLst/>
              <a:rect l="l" t="t" r="r" b="b"/>
              <a:pathLst>
                <a:path w="2959735" h="570230">
                  <a:moveTo>
                    <a:pt x="2902585" y="0"/>
                  </a:moveTo>
                  <a:lnTo>
                    <a:pt x="56997" y="0"/>
                  </a:lnTo>
                  <a:lnTo>
                    <a:pt x="34809" y="4480"/>
                  </a:lnTo>
                  <a:lnTo>
                    <a:pt x="16692" y="16700"/>
                  </a:lnTo>
                  <a:lnTo>
                    <a:pt x="4478" y="34825"/>
                  </a:lnTo>
                  <a:lnTo>
                    <a:pt x="0" y="57023"/>
                  </a:lnTo>
                  <a:lnTo>
                    <a:pt x="0" y="512953"/>
                  </a:lnTo>
                  <a:lnTo>
                    <a:pt x="4478" y="535150"/>
                  </a:lnTo>
                  <a:lnTo>
                    <a:pt x="16692" y="553275"/>
                  </a:lnTo>
                  <a:lnTo>
                    <a:pt x="34809" y="565495"/>
                  </a:lnTo>
                  <a:lnTo>
                    <a:pt x="56997" y="569976"/>
                  </a:lnTo>
                  <a:lnTo>
                    <a:pt x="2902585" y="569976"/>
                  </a:lnTo>
                  <a:lnTo>
                    <a:pt x="2924782" y="565495"/>
                  </a:lnTo>
                  <a:lnTo>
                    <a:pt x="2942907" y="553275"/>
                  </a:lnTo>
                  <a:lnTo>
                    <a:pt x="2955127" y="535150"/>
                  </a:lnTo>
                  <a:lnTo>
                    <a:pt x="2959608" y="512953"/>
                  </a:lnTo>
                  <a:lnTo>
                    <a:pt x="2959608" y="57023"/>
                  </a:lnTo>
                  <a:lnTo>
                    <a:pt x="2955127" y="34825"/>
                  </a:lnTo>
                  <a:lnTo>
                    <a:pt x="2942907" y="16700"/>
                  </a:lnTo>
                  <a:lnTo>
                    <a:pt x="2924782" y="4480"/>
                  </a:lnTo>
                  <a:lnTo>
                    <a:pt x="290258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976" y="1749552"/>
              <a:ext cx="2959735" cy="570230"/>
            </a:xfrm>
            <a:custGeom>
              <a:avLst/>
              <a:gdLst/>
              <a:ahLst/>
              <a:cxnLst/>
              <a:rect l="l" t="t" r="r" b="b"/>
              <a:pathLst>
                <a:path w="2959735" h="570230">
                  <a:moveTo>
                    <a:pt x="0" y="57023"/>
                  </a:moveTo>
                  <a:lnTo>
                    <a:pt x="4478" y="34825"/>
                  </a:lnTo>
                  <a:lnTo>
                    <a:pt x="16692" y="16700"/>
                  </a:lnTo>
                  <a:lnTo>
                    <a:pt x="34809" y="4480"/>
                  </a:lnTo>
                  <a:lnTo>
                    <a:pt x="56997" y="0"/>
                  </a:lnTo>
                  <a:lnTo>
                    <a:pt x="2902585" y="0"/>
                  </a:lnTo>
                  <a:lnTo>
                    <a:pt x="2924782" y="4480"/>
                  </a:lnTo>
                  <a:lnTo>
                    <a:pt x="2942907" y="16700"/>
                  </a:lnTo>
                  <a:lnTo>
                    <a:pt x="2955127" y="34825"/>
                  </a:lnTo>
                  <a:lnTo>
                    <a:pt x="2959608" y="57023"/>
                  </a:lnTo>
                  <a:lnTo>
                    <a:pt x="2959608" y="512953"/>
                  </a:lnTo>
                  <a:lnTo>
                    <a:pt x="2955127" y="535150"/>
                  </a:lnTo>
                  <a:lnTo>
                    <a:pt x="2942907" y="553275"/>
                  </a:lnTo>
                  <a:lnTo>
                    <a:pt x="2924782" y="565495"/>
                  </a:lnTo>
                  <a:lnTo>
                    <a:pt x="2902585" y="569976"/>
                  </a:lnTo>
                  <a:lnTo>
                    <a:pt x="56997" y="569976"/>
                  </a:lnTo>
                  <a:lnTo>
                    <a:pt x="34809" y="565495"/>
                  </a:lnTo>
                  <a:lnTo>
                    <a:pt x="16692" y="553275"/>
                  </a:lnTo>
                  <a:lnTo>
                    <a:pt x="4478" y="535150"/>
                  </a:lnTo>
                  <a:lnTo>
                    <a:pt x="0" y="512953"/>
                  </a:lnTo>
                  <a:lnTo>
                    <a:pt x="0" y="5702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3584" y="1783080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4" h="567055">
                  <a:moveTo>
                    <a:pt x="2902966" y="0"/>
                  </a:moveTo>
                  <a:lnTo>
                    <a:pt x="56641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6" y="532316"/>
                  </a:lnTo>
                  <a:lnTo>
                    <a:pt x="16605" y="550322"/>
                  </a:lnTo>
                  <a:lnTo>
                    <a:pt x="34611" y="562471"/>
                  </a:lnTo>
                  <a:lnTo>
                    <a:pt x="56641" y="566928"/>
                  </a:lnTo>
                  <a:lnTo>
                    <a:pt x="2902966" y="566928"/>
                  </a:lnTo>
                  <a:lnTo>
                    <a:pt x="2924996" y="562471"/>
                  </a:lnTo>
                  <a:lnTo>
                    <a:pt x="2943002" y="550322"/>
                  </a:lnTo>
                  <a:lnTo>
                    <a:pt x="2955151" y="532316"/>
                  </a:lnTo>
                  <a:lnTo>
                    <a:pt x="2959608" y="510286"/>
                  </a:lnTo>
                  <a:lnTo>
                    <a:pt x="2959608" y="56642"/>
                  </a:lnTo>
                  <a:lnTo>
                    <a:pt x="2955151" y="34611"/>
                  </a:lnTo>
                  <a:lnTo>
                    <a:pt x="2943002" y="16605"/>
                  </a:lnTo>
                  <a:lnTo>
                    <a:pt x="2924996" y="4456"/>
                  </a:lnTo>
                  <a:lnTo>
                    <a:pt x="290296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53584" y="1783080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4" h="567055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1" y="0"/>
                  </a:lnTo>
                  <a:lnTo>
                    <a:pt x="2902966" y="0"/>
                  </a:lnTo>
                  <a:lnTo>
                    <a:pt x="2924996" y="4456"/>
                  </a:lnTo>
                  <a:lnTo>
                    <a:pt x="2943002" y="16605"/>
                  </a:lnTo>
                  <a:lnTo>
                    <a:pt x="2955151" y="34611"/>
                  </a:lnTo>
                  <a:lnTo>
                    <a:pt x="2959608" y="56642"/>
                  </a:lnTo>
                  <a:lnTo>
                    <a:pt x="2959608" y="510286"/>
                  </a:lnTo>
                  <a:lnTo>
                    <a:pt x="2955151" y="532316"/>
                  </a:lnTo>
                  <a:lnTo>
                    <a:pt x="2943002" y="550322"/>
                  </a:lnTo>
                  <a:lnTo>
                    <a:pt x="2924996" y="562471"/>
                  </a:lnTo>
                  <a:lnTo>
                    <a:pt x="2902966" y="566928"/>
                  </a:lnTo>
                  <a:lnTo>
                    <a:pt x="56641" y="566928"/>
                  </a:lnTo>
                  <a:lnTo>
                    <a:pt x="34611" y="562471"/>
                  </a:lnTo>
                  <a:lnTo>
                    <a:pt x="16605" y="550322"/>
                  </a:lnTo>
                  <a:lnTo>
                    <a:pt x="4456" y="532316"/>
                  </a:lnTo>
                  <a:lnTo>
                    <a:pt x="0" y="510286"/>
                  </a:lnTo>
                  <a:lnTo>
                    <a:pt x="0" y="5664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57216" y="1853183"/>
              <a:ext cx="3063240" cy="570230"/>
            </a:xfrm>
            <a:custGeom>
              <a:avLst/>
              <a:gdLst/>
              <a:ahLst/>
              <a:cxnLst/>
              <a:rect l="l" t="t" r="r" b="b"/>
              <a:pathLst>
                <a:path w="3063240" h="570230">
                  <a:moveTo>
                    <a:pt x="3006216" y="0"/>
                  </a:moveTo>
                  <a:lnTo>
                    <a:pt x="57023" y="0"/>
                  </a:lnTo>
                  <a:lnTo>
                    <a:pt x="34825" y="4480"/>
                  </a:lnTo>
                  <a:lnTo>
                    <a:pt x="16700" y="16700"/>
                  </a:lnTo>
                  <a:lnTo>
                    <a:pt x="4480" y="34825"/>
                  </a:lnTo>
                  <a:lnTo>
                    <a:pt x="0" y="57022"/>
                  </a:lnTo>
                  <a:lnTo>
                    <a:pt x="0" y="512952"/>
                  </a:lnTo>
                  <a:lnTo>
                    <a:pt x="4480" y="535150"/>
                  </a:lnTo>
                  <a:lnTo>
                    <a:pt x="16700" y="553275"/>
                  </a:lnTo>
                  <a:lnTo>
                    <a:pt x="34825" y="565495"/>
                  </a:lnTo>
                  <a:lnTo>
                    <a:pt x="57023" y="569976"/>
                  </a:lnTo>
                  <a:lnTo>
                    <a:pt x="3006216" y="569976"/>
                  </a:lnTo>
                  <a:lnTo>
                    <a:pt x="3028414" y="565495"/>
                  </a:lnTo>
                  <a:lnTo>
                    <a:pt x="3046539" y="553275"/>
                  </a:lnTo>
                  <a:lnTo>
                    <a:pt x="3058759" y="535150"/>
                  </a:lnTo>
                  <a:lnTo>
                    <a:pt x="3063240" y="512952"/>
                  </a:lnTo>
                  <a:lnTo>
                    <a:pt x="3063240" y="57022"/>
                  </a:lnTo>
                  <a:lnTo>
                    <a:pt x="3058759" y="34825"/>
                  </a:lnTo>
                  <a:lnTo>
                    <a:pt x="3046539" y="16700"/>
                  </a:lnTo>
                  <a:lnTo>
                    <a:pt x="3028414" y="4480"/>
                  </a:lnTo>
                  <a:lnTo>
                    <a:pt x="300621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57216" y="1853183"/>
              <a:ext cx="3063240" cy="570230"/>
            </a:xfrm>
            <a:custGeom>
              <a:avLst/>
              <a:gdLst/>
              <a:ahLst/>
              <a:cxnLst/>
              <a:rect l="l" t="t" r="r" b="b"/>
              <a:pathLst>
                <a:path w="3063240" h="570230">
                  <a:moveTo>
                    <a:pt x="0" y="57022"/>
                  </a:moveTo>
                  <a:lnTo>
                    <a:pt x="4480" y="34825"/>
                  </a:lnTo>
                  <a:lnTo>
                    <a:pt x="16700" y="16700"/>
                  </a:lnTo>
                  <a:lnTo>
                    <a:pt x="34825" y="4480"/>
                  </a:lnTo>
                  <a:lnTo>
                    <a:pt x="57023" y="0"/>
                  </a:lnTo>
                  <a:lnTo>
                    <a:pt x="3006216" y="0"/>
                  </a:lnTo>
                  <a:lnTo>
                    <a:pt x="3028414" y="4480"/>
                  </a:lnTo>
                  <a:lnTo>
                    <a:pt x="3046539" y="16700"/>
                  </a:lnTo>
                  <a:lnTo>
                    <a:pt x="3058759" y="34825"/>
                  </a:lnTo>
                  <a:lnTo>
                    <a:pt x="3063240" y="57022"/>
                  </a:lnTo>
                  <a:lnTo>
                    <a:pt x="3063240" y="512952"/>
                  </a:lnTo>
                  <a:lnTo>
                    <a:pt x="3058759" y="535150"/>
                  </a:lnTo>
                  <a:lnTo>
                    <a:pt x="3046539" y="553275"/>
                  </a:lnTo>
                  <a:lnTo>
                    <a:pt x="3028414" y="565495"/>
                  </a:lnTo>
                  <a:lnTo>
                    <a:pt x="3006216" y="569976"/>
                  </a:lnTo>
                  <a:lnTo>
                    <a:pt x="57023" y="569976"/>
                  </a:lnTo>
                  <a:lnTo>
                    <a:pt x="34825" y="565495"/>
                  </a:lnTo>
                  <a:lnTo>
                    <a:pt x="16700" y="553275"/>
                  </a:lnTo>
                  <a:lnTo>
                    <a:pt x="4480" y="535150"/>
                  </a:lnTo>
                  <a:lnTo>
                    <a:pt x="0" y="512952"/>
                  </a:lnTo>
                  <a:lnTo>
                    <a:pt x="0" y="57022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07847" y="1847088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5" h="567055">
                  <a:moveTo>
                    <a:pt x="2902966" y="0"/>
                  </a:moveTo>
                  <a:lnTo>
                    <a:pt x="56692" y="0"/>
                  </a:lnTo>
                  <a:lnTo>
                    <a:pt x="34627" y="4456"/>
                  </a:lnTo>
                  <a:lnTo>
                    <a:pt x="16606" y="16605"/>
                  </a:lnTo>
                  <a:lnTo>
                    <a:pt x="4455" y="34611"/>
                  </a:lnTo>
                  <a:lnTo>
                    <a:pt x="0" y="56642"/>
                  </a:lnTo>
                  <a:lnTo>
                    <a:pt x="0" y="510286"/>
                  </a:lnTo>
                  <a:lnTo>
                    <a:pt x="4455" y="532316"/>
                  </a:lnTo>
                  <a:lnTo>
                    <a:pt x="16606" y="550322"/>
                  </a:lnTo>
                  <a:lnTo>
                    <a:pt x="34627" y="562471"/>
                  </a:lnTo>
                  <a:lnTo>
                    <a:pt x="56692" y="566928"/>
                  </a:lnTo>
                  <a:lnTo>
                    <a:pt x="2902966" y="566928"/>
                  </a:lnTo>
                  <a:lnTo>
                    <a:pt x="2924996" y="562471"/>
                  </a:lnTo>
                  <a:lnTo>
                    <a:pt x="2943002" y="550322"/>
                  </a:lnTo>
                  <a:lnTo>
                    <a:pt x="2955151" y="532316"/>
                  </a:lnTo>
                  <a:lnTo>
                    <a:pt x="2959607" y="510286"/>
                  </a:lnTo>
                  <a:lnTo>
                    <a:pt x="2959607" y="56642"/>
                  </a:lnTo>
                  <a:lnTo>
                    <a:pt x="2955151" y="34611"/>
                  </a:lnTo>
                  <a:lnTo>
                    <a:pt x="2943002" y="16605"/>
                  </a:lnTo>
                  <a:lnTo>
                    <a:pt x="2924996" y="4456"/>
                  </a:lnTo>
                  <a:lnTo>
                    <a:pt x="29029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7847" y="1847088"/>
              <a:ext cx="2959735" cy="567055"/>
            </a:xfrm>
            <a:custGeom>
              <a:avLst/>
              <a:gdLst/>
              <a:ahLst/>
              <a:cxnLst/>
              <a:rect l="l" t="t" r="r" b="b"/>
              <a:pathLst>
                <a:path w="2959735" h="567055">
                  <a:moveTo>
                    <a:pt x="0" y="56642"/>
                  </a:moveTo>
                  <a:lnTo>
                    <a:pt x="4455" y="34611"/>
                  </a:lnTo>
                  <a:lnTo>
                    <a:pt x="16606" y="16605"/>
                  </a:lnTo>
                  <a:lnTo>
                    <a:pt x="34627" y="4456"/>
                  </a:lnTo>
                  <a:lnTo>
                    <a:pt x="56692" y="0"/>
                  </a:lnTo>
                  <a:lnTo>
                    <a:pt x="2902966" y="0"/>
                  </a:lnTo>
                  <a:lnTo>
                    <a:pt x="2924996" y="4456"/>
                  </a:lnTo>
                  <a:lnTo>
                    <a:pt x="2943002" y="16605"/>
                  </a:lnTo>
                  <a:lnTo>
                    <a:pt x="2955151" y="34611"/>
                  </a:lnTo>
                  <a:lnTo>
                    <a:pt x="2959607" y="56642"/>
                  </a:lnTo>
                  <a:lnTo>
                    <a:pt x="2959607" y="510286"/>
                  </a:lnTo>
                  <a:lnTo>
                    <a:pt x="2955151" y="532316"/>
                  </a:lnTo>
                  <a:lnTo>
                    <a:pt x="2943002" y="550322"/>
                  </a:lnTo>
                  <a:lnTo>
                    <a:pt x="2924996" y="562471"/>
                  </a:lnTo>
                  <a:lnTo>
                    <a:pt x="2902966" y="566928"/>
                  </a:lnTo>
                  <a:lnTo>
                    <a:pt x="56692" y="566928"/>
                  </a:lnTo>
                  <a:lnTo>
                    <a:pt x="34627" y="562471"/>
                  </a:lnTo>
                  <a:lnTo>
                    <a:pt x="16606" y="550322"/>
                  </a:lnTo>
                  <a:lnTo>
                    <a:pt x="4455" y="532316"/>
                  </a:lnTo>
                  <a:lnTo>
                    <a:pt x="0" y="510286"/>
                  </a:lnTo>
                  <a:lnTo>
                    <a:pt x="0" y="56642"/>
                  </a:lnTo>
                  <a:close/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3974" y="3567760"/>
            <a:ext cx="2932430" cy="1348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3990" indent="-161925">
              <a:lnSpc>
                <a:spcPts val="1595"/>
              </a:lnSpc>
              <a:spcBef>
                <a:spcPts val="95"/>
              </a:spcBef>
              <a:buClr>
                <a:srgbClr val="000000"/>
              </a:buClr>
              <a:buSzPct val="85714"/>
              <a:buFont typeface="Wingdings"/>
              <a:buChar char=""/>
              <a:tabLst>
                <a:tab pos="174625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Формирует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команды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95"/>
              </a:lnSpc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высококвалифицированных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педагогов.</a:t>
            </a:r>
            <a:endParaRPr sz="1400">
              <a:latin typeface="Arial Narrow"/>
              <a:cs typeface="Arial Narrow"/>
            </a:endParaRPr>
          </a:p>
          <a:p>
            <a:pPr marL="12700" marR="241300">
              <a:lnSpc>
                <a:spcPts val="1510"/>
              </a:lnSpc>
              <a:spcBef>
                <a:spcPts val="620"/>
              </a:spcBef>
              <a:buFont typeface="Wingdings"/>
              <a:buChar char=""/>
              <a:tabLst>
                <a:tab pos="196215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Содействует</a:t>
            </a:r>
            <a:r>
              <a:rPr sz="14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профессиональному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развитию</a:t>
            </a:r>
            <a:r>
              <a:rPr sz="14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наставников.</a:t>
            </a:r>
            <a:endParaRPr sz="1400">
              <a:latin typeface="Arial Narrow"/>
              <a:cs typeface="Arial Narrow"/>
            </a:endParaRPr>
          </a:p>
          <a:p>
            <a:pPr marL="195580" indent="-183515">
              <a:lnSpc>
                <a:spcPts val="1595"/>
              </a:lnSpc>
              <a:spcBef>
                <a:spcPts val="390"/>
              </a:spcBef>
              <a:buFont typeface="Wingdings"/>
              <a:buChar char=""/>
              <a:tabLst>
                <a:tab pos="196215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Способствует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профессиональной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95"/>
              </a:lnSpc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адаптации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молодых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педагогов.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5131" y="2562676"/>
            <a:ext cx="1429385" cy="561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Главный</a:t>
            </a:r>
            <a:r>
              <a:rPr sz="14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субъект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endParaRPr sz="1400">
              <a:latin typeface="Arial Narrow"/>
              <a:cs typeface="Arial Narrow"/>
            </a:endParaRPr>
          </a:p>
          <a:p>
            <a:pPr marL="30480">
              <a:lnSpc>
                <a:spcPct val="100000"/>
              </a:lnSpc>
              <a:spcBef>
                <a:spcPts val="430"/>
              </a:spcBef>
            </a:pP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наставник-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учитель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499103" y="3166872"/>
            <a:ext cx="5547360" cy="1868805"/>
            <a:chOff x="3499103" y="3166872"/>
            <a:chExt cx="5547360" cy="1868805"/>
          </a:xfrm>
        </p:grpSpPr>
        <p:sp>
          <p:nvSpPr>
            <p:cNvPr id="38" name="object 38"/>
            <p:cNvSpPr/>
            <p:nvPr/>
          </p:nvSpPr>
          <p:spPr>
            <a:xfrm>
              <a:off x="3505199" y="3172968"/>
              <a:ext cx="3883660" cy="1856739"/>
            </a:xfrm>
            <a:custGeom>
              <a:avLst/>
              <a:gdLst/>
              <a:ahLst/>
              <a:cxnLst/>
              <a:rect l="l" t="t" r="r" b="b"/>
              <a:pathLst>
                <a:path w="3883659" h="1856739">
                  <a:moveTo>
                    <a:pt x="3697478" y="0"/>
                  </a:moveTo>
                  <a:lnTo>
                    <a:pt x="185674" y="0"/>
                  </a:lnTo>
                  <a:lnTo>
                    <a:pt x="136289" y="6627"/>
                  </a:lnTo>
                  <a:lnTo>
                    <a:pt x="91929" y="25334"/>
                  </a:lnTo>
                  <a:lnTo>
                    <a:pt x="54356" y="54356"/>
                  </a:lnTo>
                  <a:lnTo>
                    <a:pt x="25334" y="91929"/>
                  </a:lnTo>
                  <a:lnTo>
                    <a:pt x="6627" y="136289"/>
                  </a:lnTo>
                  <a:lnTo>
                    <a:pt x="0" y="185674"/>
                  </a:lnTo>
                  <a:lnTo>
                    <a:pt x="0" y="1670608"/>
                  </a:lnTo>
                  <a:lnTo>
                    <a:pt x="6627" y="1719953"/>
                  </a:lnTo>
                  <a:lnTo>
                    <a:pt x="25334" y="1764295"/>
                  </a:lnTo>
                  <a:lnTo>
                    <a:pt x="54355" y="1801863"/>
                  </a:lnTo>
                  <a:lnTo>
                    <a:pt x="91929" y="1830888"/>
                  </a:lnTo>
                  <a:lnTo>
                    <a:pt x="136289" y="1849601"/>
                  </a:lnTo>
                  <a:lnTo>
                    <a:pt x="185674" y="1856232"/>
                  </a:lnTo>
                  <a:lnTo>
                    <a:pt x="3697478" y="1856232"/>
                  </a:lnTo>
                  <a:lnTo>
                    <a:pt x="3746862" y="1849601"/>
                  </a:lnTo>
                  <a:lnTo>
                    <a:pt x="3791222" y="1830888"/>
                  </a:lnTo>
                  <a:lnTo>
                    <a:pt x="3828796" y="1801863"/>
                  </a:lnTo>
                  <a:lnTo>
                    <a:pt x="3857817" y="1764295"/>
                  </a:lnTo>
                  <a:lnTo>
                    <a:pt x="3876524" y="1719953"/>
                  </a:lnTo>
                  <a:lnTo>
                    <a:pt x="3883152" y="1670608"/>
                  </a:lnTo>
                  <a:lnTo>
                    <a:pt x="3883152" y="185674"/>
                  </a:lnTo>
                  <a:lnTo>
                    <a:pt x="3876524" y="136289"/>
                  </a:lnTo>
                  <a:lnTo>
                    <a:pt x="3857817" y="91929"/>
                  </a:lnTo>
                  <a:lnTo>
                    <a:pt x="3828796" y="54356"/>
                  </a:lnTo>
                  <a:lnTo>
                    <a:pt x="3791222" y="25334"/>
                  </a:lnTo>
                  <a:lnTo>
                    <a:pt x="3746862" y="6627"/>
                  </a:lnTo>
                  <a:lnTo>
                    <a:pt x="369747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505199" y="3172968"/>
              <a:ext cx="3883660" cy="1856739"/>
            </a:xfrm>
            <a:custGeom>
              <a:avLst/>
              <a:gdLst/>
              <a:ahLst/>
              <a:cxnLst/>
              <a:rect l="l" t="t" r="r" b="b"/>
              <a:pathLst>
                <a:path w="3883659" h="1856739">
                  <a:moveTo>
                    <a:pt x="0" y="185674"/>
                  </a:moveTo>
                  <a:lnTo>
                    <a:pt x="6627" y="136289"/>
                  </a:lnTo>
                  <a:lnTo>
                    <a:pt x="25334" y="91929"/>
                  </a:lnTo>
                  <a:lnTo>
                    <a:pt x="54356" y="54356"/>
                  </a:lnTo>
                  <a:lnTo>
                    <a:pt x="91929" y="25334"/>
                  </a:lnTo>
                  <a:lnTo>
                    <a:pt x="136289" y="6627"/>
                  </a:lnTo>
                  <a:lnTo>
                    <a:pt x="185674" y="0"/>
                  </a:lnTo>
                  <a:lnTo>
                    <a:pt x="3697478" y="0"/>
                  </a:lnTo>
                  <a:lnTo>
                    <a:pt x="3746862" y="6627"/>
                  </a:lnTo>
                  <a:lnTo>
                    <a:pt x="3791222" y="25334"/>
                  </a:lnTo>
                  <a:lnTo>
                    <a:pt x="3828796" y="54356"/>
                  </a:lnTo>
                  <a:lnTo>
                    <a:pt x="3857817" y="91929"/>
                  </a:lnTo>
                  <a:lnTo>
                    <a:pt x="3876524" y="136289"/>
                  </a:lnTo>
                  <a:lnTo>
                    <a:pt x="3883152" y="185674"/>
                  </a:lnTo>
                  <a:lnTo>
                    <a:pt x="3883152" y="1670608"/>
                  </a:lnTo>
                  <a:lnTo>
                    <a:pt x="3876524" y="1719953"/>
                  </a:lnTo>
                  <a:lnTo>
                    <a:pt x="3857817" y="1764295"/>
                  </a:lnTo>
                  <a:lnTo>
                    <a:pt x="3828796" y="1801863"/>
                  </a:lnTo>
                  <a:lnTo>
                    <a:pt x="3791222" y="1830888"/>
                  </a:lnTo>
                  <a:lnTo>
                    <a:pt x="3746862" y="1849601"/>
                  </a:lnTo>
                  <a:lnTo>
                    <a:pt x="3697478" y="1856232"/>
                  </a:lnTo>
                  <a:lnTo>
                    <a:pt x="185674" y="1856232"/>
                  </a:lnTo>
                  <a:lnTo>
                    <a:pt x="136289" y="1849601"/>
                  </a:lnTo>
                  <a:lnTo>
                    <a:pt x="91929" y="1830888"/>
                  </a:lnTo>
                  <a:lnTo>
                    <a:pt x="54355" y="1801863"/>
                  </a:lnTo>
                  <a:lnTo>
                    <a:pt x="25334" y="1764295"/>
                  </a:lnTo>
                  <a:lnTo>
                    <a:pt x="6627" y="1719953"/>
                  </a:lnTo>
                  <a:lnTo>
                    <a:pt x="0" y="1670608"/>
                  </a:lnTo>
                  <a:lnTo>
                    <a:pt x="0" y="18567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33215" y="3227832"/>
              <a:ext cx="5407660" cy="1777364"/>
            </a:xfrm>
            <a:custGeom>
              <a:avLst/>
              <a:gdLst/>
              <a:ahLst/>
              <a:cxnLst/>
              <a:rect l="l" t="t" r="r" b="b"/>
              <a:pathLst>
                <a:path w="5407659" h="1777364">
                  <a:moveTo>
                    <a:pt x="5229479" y="0"/>
                  </a:moveTo>
                  <a:lnTo>
                    <a:pt x="177673" y="0"/>
                  </a:lnTo>
                  <a:lnTo>
                    <a:pt x="130424" y="6343"/>
                  </a:lnTo>
                  <a:lnTo>
                    <a:pt x="87978" y="24247"/>
                  </a:lnTo>
                  <a:lnTo>
                    <a:pt x="52022" y="52022"/>
                  </a:lnTo>
                  <a:lnTo>
                    <a:pt x="24247" y="87978"/>
                  </a:lnTo>
                  <a:lnTo>
                    <a:pt x="6343" y="130424"/>
                  </a:lnTo>
                  <a:lnTo>
                    <a:pt x="0" y="177673"/>
                  </a:lnTo>
                  <a:lnTo>
                    <a:pt x="0" y="1599285"/>
                  </a:lnTo>
                  <a:lnTo>
                    <a:pt x="6343" y="1646526"/>
                  </a:lnTo>
                  <a:lnTo>
                    <a:pt x="24247" y="1688975"/>
                  </a:lnTo>
                  <a:lnTo>
                    <a:pt x="52022" y="1724939"/>
                  </a:lnTo>
                  <a:lnTo>
                    <a:pt x="87978" y="1752724"/>
                  </a:lnTo>
                  <a:lnTo>
                    <a:pt x="130424" y="1770636"/>
                  </a:lnTo>
                  <a:lnTo>
                    <a:pt x="177673" y="1776984"/>
                  </a:lnTo>
                  <a:lnTo>
                    <a:pt x="5229479" y="1776984"/>
                  </a:lnTo>
                  <a:lnTo>
                    <a:pt x="5276727" y="1770636"/>
                  </a:lnTo>
                  <a:lnTo>
                    <a:pt x="5319173" y="1752724"/>
                  </a:lnTo>
                  <a:lnTo>
                    <a:pt x="5355129" y="1724939"/>
                  </a:lnTo>
                  <a:lnTo>
                    <a:pt x="5382904" y="1688975"/>
                  </a:lnTo>
                  <a:lnTo>
                    <a:pt x="5400808" y="1646526"/>
                  </a:lnTo>
                  <a:lnTo>
                    <a:pt x="5407152" y="1599285"/>
                  </a:lnTo>
                  <a:lnTo>
                    <a:pt x="5407152" y="177673"/>
                  </a:lnTo>
                  <a:lnTo>
                    <a:pt x="5400808" y="130424"/>
                  </a:lnTo>
                  <a:lnTo>
                    <a:pt x="5382904" y="87978"/>
                  </a:lnTo>
                  <a:lnTo>
                    <a:pt x="5355129" y="52022"/>
                  </a:lnTo>
                  <a:lnTo>
                    <a:pt x="5319173" y="24247"/>
                  </a:lnTo>
                  <a:lnTo>
                    <a:pt x="5276727" y="6343"/>
                  </a:lnTo>
                  <a:lnTo>
                    <a:pt x="522947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33215" y="3227832"/>
              <a:ext cx="5407660" cy="1777364"/>
            </a:xfrm>
            <a:custGeom>
              <a:avLst/>
              <a:gdLst/>
              <a:ahLst/>
              <a:cxnLst/>
              <a:rect l="l" t="t" r="r" b="b"/>
              <a:pathLst>
                <a:path w="5407659" h="1777364">
                  <a:moveTo>
                    <a:pt x="0" y="177673"/>
                  </a:moveTo>
                  <a:lnTo>
                    <a:pt x="6343" y="130424"/>
                  </a:lnTo>
                  <a:lnTo>
                    <a:pt x="24247" y="87978"/>
                  </a:lnTo>
                  <a:lnTo>
                    <a:pt x="52022" y="52022"/>
                  </a:lnTo>
                  <a:lnTo>
                    <a:pt x="87978" y="24247"/>
                  </a:lnTo>
                  <a:lnTo>
                    <a:pt x="130424" y="6343"/>
                  </a:lnTo>
                  <a:lnTo>
                    <a:pt x="177673" y="0"/>
                  </a:lnTo>
                  <a:lnTo>
                    <a:pt x="5229479" y="0"/>
                  </a:lnTo>
                  <a:lnTo>
                    <a:pt x="5276727" y="6343"/>
                  </a:lnTo>
                  <a:lnTo>
                    <a:pt x="5319173" y="24247"/>
                  </a:lnTo>
                  <a:lnTo>
                    <a:pt x="5355129" y="52022"/>
                  </a:lnTo>
                  <a:lnTo>
                    <a:pt x="5382904" y="87978"/>
                  </a:lnTo>
                  <a:lnTo>
                    <a:pt x="5400808" y="130424"/>
                  </a:lnTo>
                  <a:lnTo>
                    <a:pt x="5407152" y="177673"/>
                  </a:lnTo>
                  <a:lnTo>
                    <a:pt x="5407152" y="1599285"/>
                  </a:lnTo>
                  <a:lnTo>
                    <a:pt x="5400808" y="1646526"/>
                  </a:lnTo>
                  <a:lnTo>
                    <a:pt x="5382904" y="1688975"/>
                  </a:lnTo>
                  <a:lnTo>
                    <a:pt x="5355129" y="1724939"/>
                  </a:lnTo>
                  <a:lnTo>
                    <a:pt x="5319173" y="1752724"/>
                  </a:lnTo>
                  <a:lnTo>
                    <a:pt x="5276727" y="1770636"/>
                  </a:lnTo>
                  <a:lnTo>
                    <a:pt x="5229479" y="1776984"/>
                  </a:lnTo>
                  <a:lnTo>
                    <a:pt x="177673" y="1776984"/>
                  </a:lnTo>
                  <a:lnTo>
                    <a:pt x="130424" y="1770636"/>
                  </a:lnTo>
                  <a:lnTo>
                    <a:pt x="87978" y="1752724"/>
                  </a:lnTo>
                  <a:lnTo>
                    <a:pt x="52022" y="1724939"/>
                  </a:lnTo>
                  <a:lnTo>
                    <a:pt x="24247" y="1688975"/>
                  </a:lnTo>
                  <a:lnTo>
                    <a:pt x="6343" y="1646526"/>
                  </a:lnTo>
                  <a:lnTo>
                    <a:pt x="0" y="1599285"/>
                  </a:lnTo>
                  <a:lnTo>
                    <a:pt x="0" y="177673"/>
                  </a:lnTo>
                  <a:close/>
                </a:path>
              </a:pathLst>
            </a:custGeom>
            <a:ln w="12191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739641" y="3305047"/>
            <a:ext cx="4977765" cy="161734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109220">
              <a:lnSpc>
                <a:spcPts val="1300"/>
              </a:lnSpc>
              <a:spcBef>
                <a:spcPts val="259"/>
              </a:spcBef>
              <a:buFont typeface="Wingdings"/>
              <a:buChar char=""/>
              <a:tabLst>
                <a:tab pos="168275" algn="l"/>
              </a:tabLst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Способствует знакомству</a:t>
            </a:r>
            <a:r>
              <a:rPr sz="12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молодых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педагогов</a:t>
            </a:r>
            <a:r>
              <a:rPr sz="12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друг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другом,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сплочению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50" dirty="0">
                <a:solidFill>
                  <a:srgbClr val="7B354D"/>
                </a:solidFill>
                <a:latin typeface="Arial Narrow"/>
                <a:cs typeface="Arial Narrow"/>
              </a:rPr>
              <a:t>и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помощи</a:t>
            </a:r>
            <a:r>
              <a:rPr sz="12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в решении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профессиональных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других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проблем.</a:t>
            </a:r>
            <a:endParaRPr sz="1200">
              <a:latin typeface="Arial Narrow"/>
              <a:cs typeface="Arial Narrow"/>
            </a:endParaRPr>
          </a:p>
          <a:p>
            <a:pPr marL="167640" indent="-155575">
              <a:lnSpc>
                <a:spcPts val="1370"/>
              </a:lnSpc>
              <a:spcBef>
                <a:spcPts val="335"/>
              </a:spcBef>
              <a:buFont typeface="Wingdings"/>
              <a:buChar char=""/>
              <a:tabLst>
                <a:tab pos="168275" algn="l"/>
              </a:tabLst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Расширяет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информационное</a:t>
            </a:r>
            <a:r>
              <a:rPr sz="12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поле и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устанавливает творческие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2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личные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ts val="1370"/>
              </a:lnSpc>
            </a:pP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контакты.</a:t>
            </a:r>
            <a:endParaRPr sz="1200">
              <a:latin typeface="Arial Narrow"/>
              <a:cs typeface="Arial Narrow"/>
            </a:endParaRPr>
          </a:p>
          <a:p>
            <a:pPr marL="167640" indent="-155575">
              <a:lnSpc>
                <a:spcPct val="100000"/>
              </a:lnSpc>
              <a:spcBef>
                <a:spcPts val="360"/>
              </a:spcBef>
              <a:buFont typeface="Wingdings"/>
              <a:buChar char=""/>
              <a:tabLst>
                <a:tab pos="168275" algn="l"/>
              </a:tabLst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Способствует</a:t>
            </a:r>
            <a:r>
              <a:rPr sz="12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становлению</a:t>
            </a:r>
            <a:r>
              <a:rPr sz="12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личности</a:t>
            </a:r>
            <a:r>
              <a:rPr sz="12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педагога,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формированию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его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имиджа.</a:t>
            </a:r>
            <a:endParaRPr sz="1200">
              <a:latin typeface="Arial Narrow"/>
              <a:cs typeface="Arial Narrow"/>
            </a:endParaRPr>
          </a:p>
          <a:p>
            <a:pPr marL="12700" marR="833755">
              <a:lnSpc>
                <a:spcPts val="1300"/>
              </a:lnSpc>
              <a:spcBef>
                <a:spcPts val="520"/>
              </a:spcBef>
              <a:buFont typeface="Wingdings"/>
              <a:buChar char=""/>
              <a:tabLst>
                <a:tab pos="168275" algn="l"/>
              </a:tabLst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Создает условия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для</a:t>
            </a:r>
            <a:r>
              <a:rPr sz="12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изучения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и внедрения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в практику</a:t>
            </a:r>
            <a:r>
              <a:rPr sz="12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работы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прогрессивного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педагогического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опыта.</a:t>
            </a:r>
            <a:endParaRPr sz="1200">
              <a:latin typeface="Arial Narrow"/>
              <a:cs typeface="Arial Narrow"/>
            </a:endParaRPr>
          </a:p>
          <a:p>
            <a:pPr marL="167640" indent="-155575">
              <a:lnSpc>
                <a:spcPct val="100000"/>
              </a:lnSpc>
              <a:spcBef>
                <a:spcPts val="340"/>
              </a:spcBef>
              <a:buFont typeface="Wingdings"/>
              <a:buChar char=""/>
              <a:tabLst>
                <a:tab pos="168275" algn="l"/>
              </a:tabLst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Способствует</a:t>
            </a:r>
            <a:r>
              <a:rPr sz="12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повышению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мотивации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профессионального 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роста.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79644" y="2717114"/>
            <a:ext cx="273050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Главный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субъект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4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молодой</a:t>
            </a:r>
            <a:r>
              <a:rPr sz="14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6971" y="1943557"/>
            <a:ext cx="234886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ОБЪЕДИНЕНИЕ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НАСТАВНИКОВ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9346" y="1994407"/>
            <a:ext cx="29819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ОБЪЕДИНЕНИЕ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МОЛОДЫХ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ПЕДАГОГОВ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277361" y="929716"/>
            <a:ext cx="262636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Организация</a:t>
            </a:r>
            <a:r>
              <a:rPr sz="14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деятельности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по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принципу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One-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on-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One</a:t>
            </a:r>
            <a:r>
              <a:rPr sz="14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Mentorring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(наставничество</a:t>
            </a:r>
            <a:r>
              <a:rPr sz="14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«один</a:t>
            </a:r>
            <a:r>
              <a:rPr sz="14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один»)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6888" y="0"/>
            <a:ext cx="8836025" cy="1763395"/>
            <a:chOff x="246888" y="0"/>
            <a:chExt cx="8836025" cy="1763395"/>
          </a:xfrm>
        </p:grpSpPr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888" y="158495"/>
              <a:ext cx="1397381" cy="16046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90688" y="0"/>
              <a:ext cx="1291971" cy="122173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8159" y="155447"/>
              <a:ext cx="615696" cy="7376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8093964" y="111251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5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9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7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2855976" y="2036063"/>
            <a:ext cx="2712085" cy="1440815"/>
            <a:chOff x="2855976" y="2036063"/>
            <a:chExt cx="2712085" cy="1440815"/>
          </a:xfrm>
        </p:grpSpPr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5976" y="2036063"/>
              <a:ext cx="2712085" cy="144081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4096" y="2234183"/>
              <a:ext cx="2139696" cy="868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40207"/>
            <a:ext cx="8684260" cy="763270"/>
            <a:chOff x="335279" y="140207"/>
            <a:chExt cx="8684260" cy="763270"/>
          </a:xfrm>
        </p:grpSpPr>
        <p:sp>
          <p:nvSpPr>
            <p:cNvPr id="3" name="object 3"/>
            <p:cNvSpPr/>
            <p:nvPr/>
          </p:nvSpPr>
          <p:spPr>
            <a:xfrm>
              <a:off x="335279" y="140207"/>
              <a:ext cx="8684260" cy="573405"/>
            </a:xfrm>
            <a:custGeom>
              <a:avLst/>
              <a:gdLst/>
              <a:ahLst/>
              <a:cxnLst/>
              <a:rect l="l" t="t" r="r" b="b"/>
              <a:pathLst>
                <a:path w="8684260" h="573405">
                  <a:moveTo>
                    <a:pt x="8683752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498713" y="573024"/>
                  </a:lnTo>
                  <a:lnTo>
                    <a:pt x="8683752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736" y="286511"/>
              <a:ext cx="8303259" cy="570230"/>
            </a:xfrm>
            <a:custGeom>
              <a:avLst/>
              <a:gdLst/>
              <a:ahLst/>
              <a:cxnLst/>
              <a:rect l="l" t="t" r="r" b="b"/>
              <a:pathLst>
                <a:path w="8303259" h="570230">
                  <a:moveTo>
                    <a:pt x="830275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118729" y="569976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6703" y="332206"/>
              <a:ext cx="2860421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97071" y="403047"/>
            <a:ext cx="24218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МОЛОДЫЕ</a:t>
            </a:r>
            <a:r>
              <a:rPr sz="2000" b="1" spc="3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ПЕДАГОГИ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8431" y="3264408"/>
            <a:ext cx="2158365" cy="1042669"/>
          </a:xfrm>
          <a:custGeom>
            <a:avLst/>
            <a:gdLst/>
            <a:ahLst/>
            <a:cxnLst/>
            <a:rect l="l" t="t" r="r" b="b"/>
            <a:pathLst>
              <a:path w="2158365" h="1042670">
                <a:moveTo>
                  <a:pt x="2157984" y="0"/>
                </a:moveTo>
                <a:lnTo>
                  <a:pt x="336600" y="0"/>
                </a:lnTo>
                <a:lnTo>
                  <a:pt x="0" y="1042416"/>
                </a:lnTo>
                <a:lnTo>
                  <a:pt x="1821434" y="1042416"/>
                </a:lnTo>
                <a:lnTo>
                  <a:pt x="2157984" y="0"/>
                </a:lnTo>
                <a:close/>
              </a:path>
            </a:pathLst>
          </a:custGeom>
          <a:solidFill>
            <a:srgbClr val="4E75A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952" y="1615439"/>
            <a:ext cx="2249805" cy="1188720"/>
          </a:xfrm>
          <a:custGeom>
            <a:avLst/>
            <a:gdLst/>
            <a:ahLst/>
            <a:cxnLst/>
            <a:rect l="l" t="t" r="r" b="b"/>
            <a:pathLst>
              <a:path w="2249805" h="1188720">
                <a:moveTo>
                  <a:pt x="2249424" y="0"/>
                </a:moveTo>
                <a:lnTo>
                  <a:pt x="383844" y="0"/>
                </a:lnTo>
                <a:lnTo>
                  <a:pt x="0" y="1188720"/>
                </a:lnTo>
                <a:lnTo>
                  <a:pt x="1865630" y="1188720"/>
                </a:lnTo>
                <a:lnTo>
                  <a:pt x="2249424" y="0"/>
                </a:lnTo>
                <a:close/>
              </a:path>
            </a:pathLst>
          </a:custGeom>
          <a:solidFill>
            <a:srgbClr val="B5537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73426" y="1978278"/>
            <a:ext cx="97155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МОЛОДЫЕ</a:t>
            </a:r>
            <a:endParaRPr sz="1600">
              <a:latin typeface="Arial Narrow"/>
              <a:cs typeface="Arial Narrow"/>
            </a:endParaRPr>
          </a:p>
          <a:p>
            <a:pPr marL="30480">
              <a:lnSpc>
                <a:spcPct val="100000"/>
              </a:lnSpc>
            </a:pP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38885" y="1724609"/>
            <a:ext cx="11696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3200" dirty="0" smtClean="0">
                <a:solidFill>
                  <a:srgbClr val="7B354D"/>
                </a:solidFill>
              </a:rPr>
              <a:t>16</a:t>
            </a:r>
            <a:r>
              <a:rPr sz="3200" spc="-25" dirty="0" smtClean="0">
                <a:solidFill>
                  <a:srgbClr val="7B354D"/>
                </a:solidFill>
              </a:rPr>
              <a:t> </a:t>
            </a:r>
            <a:r>
              <a:rPr sz="3200" spc="-20" dirty="0">
                <a:solidFill>
                  <a:srgbClr val="7B354D"/>
                </a:solidFill>
              </a:rPr>
              <a:t>чел.</a:t>
            </a:r>
            <a:endParaRPr sz="3200" dirty="0"/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7B354D"/>
                </a:solidFill>
              </a:rPr>
              <a:t>32</a:t>
            </a:r>
            <a:r>
              <a:rPr sz="3200" spc="-25" dirty="0">
                <a:solidFill>
                  <a:srgbClr val="7B354D"/>
                </a:solidFill>
              </a:rPr>
              <a:t> </a:t>
            </a:r>
            <a:r>
              <a:rPr sz="3200" spc="-50" dirty="0">
                <a:solidFill>
                  <a:srgbClr val="7B354D"/>
                </a:solidFill>
              </a:rPr>
              <a:t>%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2673476" y="3614420"/>
            <a:ext cx="12020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344E6C"/>
                </a:solidFill>
                <a:latin typeface="Arial Narrow"/>
                <a:cs typeface="Arial Narrow"/>
              </a:rPr>
              <a:t>НАСТАВНИКИ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741" y="3472078"/>
            <a:ext cx="1312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44E6C"/>
                </a:solidFill>
                <a:latin typeface="Arial Narrow"/>
                <a:cs typeface="Arial Narrow"/>
              </a:rPr>
              <a:t>10</a:t>
            </a:r>
            <a:r>
              <a:rPr sz="3600" b="1" spc="-25" dirty="0">
                <a:solidFill>
                  <a:srgbClr val="344E6C"/>
                </a:solidFill>
                <a:latin typeface="Arial Narrow"/>
                <a:cs typeface="Arial Narrow"/>
              </a:rPr>
              <a:t> </a:t>
            </a:r>
            <a:r>
              <a:rPr sz="3600" b="1" spc="-20" dirty="0">
                <a:solidFill>
                  <a:srgbClr val="344E6C"/>
                </a:solidFill>
                <a:latin typeface="Arial Narrow"/>
                <a:cs typeface="Arial Narrow"/>
              </a:rPr>
              <a:t>чел.</a:t>
            </a:r>
            <a:endParaRPr sz="3600" dirty="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6359" y="976502"/>
            <a:ext cx="3728307" cy="383012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89370" y="3864355"/>
            <a:ext cx="9404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0D0D0D"/>
                </a:solidFill>
                <a:latin typeface="Arial Narrow"/>
                <a:cs typeface="Arial Narrow"/>
              </a:rPr>
              <a:t>12</a:t>
            </a:r>
            <a:r>
              <a:rPr sz="1600" b="1" spc="-15" dirty="0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Arial Narrow"/>
                <a:cs typeface="Arial Narrow"/>
              </a:rPr>
              <a:t>человек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33309" y="2707335"/>
            <a:ext cx="71056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latin typeface="Arial Narrow"/>
                <a:cs typeface="Arial Narrow"/>
              </a:rPr>
              <a:t>1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Arial Narrow"/>
                <a:cs typeface="Arial Narrow"/>
              </a:rPr>
              <a:t>человек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26555" y="2074240"/>
            <a:ext cx="93789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0D0D0D"/>
                </a:solidFill>
                <a:latin typeface="Arial Narrow"/>
                <a:cs typeface="Arial Narrow"/>
              </a:rPr>
              <a:t>3</a:t>
            </a:r>
            <a:r>
              <a:rPr sz="1600" b="1" spc="-25" dirty="0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Arial Narrow"/>
                <a:cs typeface="Arial Narrow"/>
              </a:rPr>
              <a:t>человека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27470" y="2812541"/>
            <a:ext cx="709295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0D0D0D"/>
                </a:solidFill>
                <a:latin typeface="Arial Narrow"/>
                <a:cs typeface="Arial Narrow"/>
              </a:rPr>
              <a:t>16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D0D0D"/>
                </a:solidFill>
                <a:latin typeface="Arial Narrow"/>
                <a:cs typeface="Arial Narrow"/>
              </a:rPr>
              <a:t>человек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4736" y="0"/>
            <a:ext cx="8225790" cy="1763395"/>
            <a:chOff x="554736" y="0"/>
            <a:chExt cx="8225790" cy="176339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736" y="158495"/>
              <a:ext cx="1400428" cy="16046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80376" y="0"/>
              <a:ext cx="1200150" cy="12004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27847" y="246887"/>
              <a:ext cx="524255" cy="62483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83652" y="202691"/>
              <a:ext cx="612775" cy="713740"/>
            </a:xfrm>
            <a:custGeom>
              <a:avLst/>
              <a:gdLst/>
              <a:ahLst/>
              <a:cxnLst/>
              <a:rect l="l" t="t" r="r" b="b"/>
              <a:pathLst>
                <a:path w="612775" h="713740">
                  <a:moveTo>
                    <a:pt x="129921" y="0"/>
                  </a:moveTo>
                  <a:lnTo>
                    <a:pt x="612648" y="0"/>
                  </a:lnTo>
                  <a:lnTo>
                    <a:pt x="612648" y="583946"/>
                  </a:lnTo>
                  <a:lnTo>
                    <a:pt x="602615" y="632841"/>
                  </a:lnTo>
                  <a:lnTo>
                    <a:pt x="574167" y="675132"/>
                  </a:lnTo>
                  <a:lnTo>
                    <a:pt x="532892" y="703326"/>
                  </a:lnTo>
                  <a:lnTo>
                    <a:pt x="483107" y="713486"/>
                  </a:lnTo>
                  <a:lnTo>
                    <a:pt x="0" y="713486"/>
                  </a:lnTo>
                  <a:lnTo>
                    <a:pt x="0" y="129921"/>
                  </a:lnTo>
                  <a:lnTo>
                    <a:pt x="2158" y="105283"/>
                  </a:lnTo>
                  <a:lnTo>
                    <a:pt x="22732" y="57531"/>
                  </a:lnTo>
                  <a:lnTo>
                    <a:pt x="57530" y="22733"/>
                  </a:lnTo>
                  <a:lnTo>
                    <a:pt x="105282" y="2159"/>
                  </a:lnTo>
                  <a:lnTo>
                    <a:pt x="129921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40207"/>
            <a:ext cx="8684260" cy="882650"/>
            <a:chOff x="335279" y="140207"/>
            <a:chExt cx="8684260" cy="882650"/>
          </a:xfrm>
        </p:grpSpPr>
        <p:sp>
          <p:nvSpPr>
            <p:cNvPr id="3" name="object 3"/>
            <p:cNvSpPr/>
            <p:nvPr/>
          </p:nvSpPr>
          <p:spPr>
            <a:xfrm>
              <a:off x="335279" y="140207"/>
              <a:ext cx="8684260" cy="573405"/>
            </a:xfrm>
            <a:custGeom>
              <a:avLst/>
              <a:gdLst/>
              <a:ahLst/>
              <a:cxnLst/>
              <a:rect l="l" t="t" r="r" b="b"/>
              <a:pathLst>
                <a:path w="8684260" h="573405">
                  <a:moveTo>
                    <a:pt x="8683752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498713" y="573024"/>
                  </a:lnTo>
                  <a:lnTo>
                    <a:pt x="8683752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736" y="286511"/>
              <a:ext cx="8303259" cy="570230"/>
            </a:xfrm>
            <a:custGeom>
              <a:avLst/>
              <a:gdLst/>
              <a:ahLst/>
              <a:cxnLst/>
              <a:rect l="l" t="t" r="r" b="b"/>
              <a:pathLst>
                <a:path w="8303259" h="570230">
                  <a:moveTo>
                    <a:pt x="830275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118729" y="569976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3224" y="195046"/>
              <a:ext cx="5149341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9" y="508990"/>
              <a:ext cx="2509774" cy="51335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9875" algn="ctr">
              <a:lnSpc>
                <a:spcPts val="2390"/>
              </a:lnSpc>
              <a:spcBef>
                <a:spcPts val="90"/>
              </a:spcBef>
            </a:pPr>
            <a:r>
              <a:rPr spc="-10" dirty="0"/>
              <a:t>ИНДИВИДУАЛЬНАЯ</a:t>
            </a:r>
            <a:r>
              <a:rPr spc="-20" dirty="0"/>
              <a:t> </a:t>
            </a:r>
            <a:r>
              <a:rPr dirty="0"/>
              <a:t>ТРАЕКТОРИЯ</a:t>
            </a:r>
            <a:r>
              <a:rPr spc="-55" dirty="0"/>
              <a:t> </a:t>
            </a:r>
            <a:r>
              <a:rPr spc="-10" dirty="0"/>
              <a:t>РАЗВИТИЯ</a:t>
            </a:r>
          </a:p>
          <a:p>
            <a:pPr marL="269875" algn="ctr">
              <a:lnSpc>
                <a:spcPts val="2150"/>
              </a:lnSpc>
            </a:pPr>
            <a:r>
              <a:rPr sz="1800" dirty="0"/>
              <a:t>МОЛОДОГО</a:t>
            </a:r>
            <a:r>
              <a:rPr sz="1800" spc="-45" dirty="0"/>
              <a:t> </a:t>
            </a:r>
            <a:r>
              <a:rPr sz="1800" spc="-10" dirty="0"/>
              <a:t>ПЕДАГОГА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606551" y="0"/>
            <a:ext cx="8232140" cy="5145405"/>
            <a:chOff x="606551" y="0"/>
            <a:chExt cx="8232140" cy="51454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115823"/>
              <a:ext cx="1400429" cy="1604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4863" y="0"/>
              <a:ext cx="1163548" cy="11181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2335" y="204215"/>
              <a:ext cx="487679" cy="5852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78140" y="160019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3" y="0"/>
                  </a:moveTo>
                  <a:lnTo>
                    <a:pt x="576199" y="0"/>
                  </a:lnTo>
                  <a:lnTo>
                    <a:pt x="576199" y="550417"/>
                  </a:lnTo>
                  <a:lnTo>
                    <a:pt x="566546" y="597153"/>
                  </a:lnTo>
                  <a:lnTo>
                    <a:pt x="539495" y="637158"/>
                  </a:lnTo>
                  <a:lnTo>
                    <a:pt x="499744" y="664082"/>
                  </a:lnTo>
                  <a:lnTo>
                    <a:pt x="452754" y="673734"/>
                  </a:lnTo>
                  <a:lnTo>
                    <a:pt x="0" y="673734"/>
                  </a:lnTo>
                  <a:lnTo>
                    <a:pt x="0" y="123443"/>
                  </a:lnTo>
                  <a:lnTo>
                    <a:pt x="2285" y="100583"/>
                  </a:lnTo>
                  <a:lnTo>
                    <a:pt x="21335" y="54990"/>
                  </a:lnTo>
                  <a:lnTo>
                    <a:pt x="54990" y="21336"/>
                  </a:lnTo>
                  <a:lnTo>
                    <a:pt x="100583" y="2286"/>
                  </a:lnTo>
                  <a:lnTo>
                    <a:pt x="123443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2583" y="783323"/>
              <a:ext cx="7567422" cy="43616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703" y="981455"/>
              <a:ext cx="6995159" cy="3983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40207"/>
            <a:ext cx="8684260" cy="915669"/>
            <a:chOff x="335279" y="140207"/>
            <a:chExt cx="8684260" cy="915669"/>
          </a:xfrm>
        </p:grpSpPr>
        <p:sp>
          <p:nvSpPr>
            <p:cNvPr id="3" name="object 3"/>
            <p:cNvSpPr/>
            <p:nvPr/>
          </p:nvSpPr>
          <p:spPr>
            <a:xfrm>
              <a:off x="335279" y="140207"/>
              <a:ext cx="8684260" cy="573405"/>
            </a:xfrm>
            <a:custGeom>
              <a:avLst/>
              <a:gdLst/>
              <a:ahLst/>
              <a:cxnLst/>
              <a:rect l="l" t="t" r="r" b="b"/>
              <a:pathLst>
                <a:path w="8684260" h="573405">
                  <a:moveTo>
                    <a:pt x="8683752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498713" y="573024"/>
                  </a:lnTo>
                  <a:lnTo>
                    <a:pt x="8683752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736" y="286511"/>
              <a:ext cx="8303259" cy="570230"/>
            </a:xfrm>
            <a:custGeom>
              <a:avLst/>
              <a:gdLst/>
              <a:ahLst/>
              <a:cxnLst/>
              <a:rect l="l" t="t" r="r" b="b"/>
              <a:pathLst>
                <a:path w="8303259" h="570230">
                  <a:moveTo>
                    <a:pt x="830275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118729" y="569976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5831" y="179806"/>
              <a:ext cx="4564253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52" y="484606"/>
              <a:ext cx="4183253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6671" y="521246"/>
              <a:ext cx="2515997" cy="5164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70685" y="250951"/>
            <a:ext cx="6071870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СИСТЕМА</a:t>
            </a:r>
            <a:r>
              <a:rPr sz="2000" b="1" spc="-9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УПРАВЛЕНИЯ</a:t>
            </a:r>
            <a:r>
              <a:rPr sz="2000" b="1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ТРАЕКТОРИЕЙ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ПРОФЕССИОНАЛЬНОГО</a:t>
            </a:r>
            <a:r>
              <a:rPr sz="20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РАЗВИТИЯ</a:t>
            </a:r>
            <a:r>
              <a:rPr sz="20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 Narrow"/>
                <a:cs typeface="Arial Narrow"/>
              </a:rPr>
              <a:t>МОЛОДОГО</a:t>
            </a:r>
            <a:r>
              <a:rPr sz="1800" b="1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 Narrow"/>
                <a:cs typeface="Arial Narrow"/>
              </a:rPr>
              <a:t>ПЕДАГОГА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6551" y="0"/>
            <a:ext cx="8232140" cy="5145405"/>
            <a:chOff x="606551" y="0"/>
            <a:chExt cx="8232140" cy="514540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551" y="115823"/>
              <a:ext cx="1400429" cy="1604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4863" y="0"/>
              <a:ext cx="1163548" cy="11181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2335" y="204215"/>
              <a:ext cx="487679" cy="5852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978140" y="160019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3" y="0"/>
                  </a:moveTo>
                  <a:lnTo>
                    <a:pt x="576199" y="0"/>
                  </a:lnTo>
                  <a:lnTo>
                    <a:pt x="576199" y="550417"/>
                  </a:lnTo>
                  <a:lnTo>
                    <a:pt x="566546" y="597153"/>
                  </a:lnTo>
                  <a:lnTo>
                    <a:pt x="539495" y="637158"/>
                  </a:lnTo>
                  <a:lnTo>
                    <a:pt x="499744" y="664082"/>
                  </a:lnTo>
                  <a:lnTo>
                    <a:pt x="452754" y="673734"/>
                  </a:lnTo>
                  <a:lnTo>
                    <a:pt x="0" y="673734"/>
                  </a:lnTo>
                  <a:lnTo>
                    <a:pt x="0" y="123443"/>
                  </a:lnTo>
                  <a:lnTo>
                    <a:pt x="2285" y="100583"/>
                  </a:lnTo>
                  <a:lnTo>
                    <a:pt x="21335" y="54990"/>
                  </a:lnTo>
                  <a:lnTo>
                    <a:pt x="54990" y="21336"/>
                  </a:lnTo>
                  <a:lnTo>
                    <a:pt x="100583" y="2286"/>
                  </a:lnTo>
                  <a:lnTo>
                    <a:pt x="123443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00" y="734529"/>
              <a:ext cx="7265670" cy="44104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1119" y="932686"/>
              <a:ext cx="6693408" cy="4117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191" y="173735"/>
            <a:ext cx="8516620" cy="570230"/>
          </a:xfrm>
          <a:custGeom>
            <a:avLst/>
            <a:gdLst/>
            <a:ahLst/>
            <a:cxnLst/>
            <a:rect l="l" t="t" r="r" b="b"/>
            <a:pathLst>
              <a:path w="8516620" h="570230">
                <a:moveTo>
                  <a:pt x="8516112" y="0"/>
                </a:moveTo>
                <a:lnTo>
                  <a:pt x="184048" y="0"/>
                </a:lnTo>
                <a:lnTo>
                  <a:pt x="0" y="569976"/>
                </a:lnTo>
                <a:lnTo>
                  <a:pt x="8332088" y="569976"/>
                </a:lnTo>
                <a:lnTo>
                  <a:pt x="8516112" y="0"/>
                </a:lnTo>
                <a:close/>
              </a:path>
            </a:pathLst>
          </a:custGeom>
          <a:solidFill>
            <a:srgbClr val="AA7C8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0011" y="339927"/>
            <a:ext cx="98171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dirty="0">
                <a:solidFill>
                  <a:srgbClr val="FFFFFF"/>
                </a:solidFill>
                <a:latin typeface="Arial Narrow"/>
                <a:cs typeface="Arial Narrow"/>
              </a:rPr>
              <a:t>ДОРОЖНАЯ</a:t>
            </a:r>
            <a:r>
              <a:rPr sz="1350" spc="-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350" spc="-50" dirty="0">
                <a:solidFill>
                  <a:srgbClr val="FFFFFF"/>
                </a:solidFill>
                <a:latin typeface="Arial Narrow"/>
                <a:cs typeface="Arial Narrow"/>
              </a:rPr>
              <a:t>К</a:t>
            </a:r>
            <a:endParaRPr sz="135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7887" y="332231"/>
            <a:ext cx="8089900" cy="617220"/>
            <a:chOff x="627887" y="332231"/>
            <a:chExt cx="8089900" cy="617220"/>
          </a:xfrm>
        </p:grpSpPr>
        <p:sp>
          <p:nvSpPr>
            <p:cNvPr id="5" name="object 5"/>
            <p:cNvSpPr/>
            <p:nvPr/>
          </p:nvSpPr>
          <p:spPr>
            <a:xfrm>
              <a:off x="627887" y="332231"/>
              <a:ext cx="8089900" cy="570230"/>
            </a:xfrm>
            <a:custGeom>
              <a:avLst/>
              <a:gdLst/>
              <a:ahLst/>
              <a:cxnLst/>
              <a:rect l="l" t="t" r="r" b="b"/>
              <a:pathLst>
                <a:path w="8089900" h="570230">
                  <a:moveTo>
                    <a:pt x="808939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7905369" y="569976"/>
                  </a:lnTo>
                  <a:lnTo>
                    <a:pt x="808939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1295" y="377926"/>
              <a:ext cx="2345308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60775" y="449961"/>
            <a:ext cx="202755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ДОРОЖНАЯ</a:t>
            </a:r>
            <a:r>
              <a:rPr spc="-70" dirty="0"/>
              <a:t> </a:t>
            </a:r>
            <a:r>
              <a:rPr spc="-20" dirty="0"/>
              <a:t>КАРТА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6679" y="1116278"/>
            <a:ext cx="42735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7B354D"/>
                </a:solidFill>
                <a:latin typeface="Arial Narrow"/>
                <a:cs typeface="Arial Narrow"/>
              </a:rPr>
              <a:t>Цель:</a:t>
            </a:r>
            <a:r>
              <a:rPr sz="1800" b="1" i="1" spc="-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обеспечение</a:t>
            </a:r>
            <a:r>
              <a:rPr sz="1800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необходимых</a:t>
            </a:r>
            <a:r>
              <a:rPr sz="1800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условий</a:t>
            </a:r>
            <a:r>
              <a:rPr sz="1800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spc="-25" dirty="0">
                <a:solidFill>
                  <a:srgbClr val="7B354D"/>
                </a:solidFill>
                <a:latin typeface="Arial Narrow"/>
                <a:cs typeface="Arial Narrow"/>
              </a:rPr>
              <a:t>для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800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эффективной</a:t>
            </a:r>
            <a:r>
              <a:rPr sz="1800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системы</a:t>
            </a:r>
            <a:r>
              <a:rPr sz="1800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spc="-10" dirty="0">
                <a:solidFill>
                  <a:srgbClr val="7B354D"/>
                </a:solidFill>
                <a:latin typeface="Arial Narrow"/>
                <a:cs typeface="Arial Narrow"/>
              </a:rPr>
              <a:t>сопровождения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молодого педагога</a:t>
            </a:r>
            <a:r>
              <a:rPr sz="1800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800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dirty="0">
                <a:solidFill>
                  <a:srgbClr val="7B354D"/>
                </a:solidFill>
                <a:latin typeface="Arial Narrow"/>
                <a:cs typeface="Arial Narrow"/>
              </a:rPr>
              <a:t>этапе вхождения</a:t>
            </a:r>
            <a:r>
              <a:rPr sz="1800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spc="-50" dirty="0">
                <a:solidFill>
                  <a:srgbClr val="7B354D"/>
                </a:solidFill>
                <a:latin typeface="Arial Narrow"/>
                <a:cs typeface="Arial Narrow"/>
              </a:rPr>
              <a:t>в </a:t>
            </a:r>
            <a:r>
              <a:rPr sz="1800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профессию.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1375" y="761999"/>
            <a:ext cx="8597900" cy="4383405"/>
            <a:chOff x="341375" y="761999"/>
            <a:chExt cx="8597900" cy="438340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20" y="761999"/>
              <a:ext cx="3940302" cy="26755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40" y="960119"/>
              <a:ext cx="3368040" cy="2103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5079" y="2968688"/>
              <a:ext cx="2547493" cy="21763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199" y="3166871"/>
              <a:ext cx="1975103" cy="18166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3008" y="1862327"/>
              <a:ext cx="1346581" cy="16056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91128" y="2060447"/>
              <a:ext cx="774191" cy="10332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35096" y="3023603"/>
              <a:ext cx="2904108" cy="21214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1583" y="1030223"/>
              <a:ext cx="4300220" cy="13970"/>
            </a:xfrm>
            <a:custGeom>
              <a:avLst/>
              <a:gdLst/>
              <a:ahLst/>
              <a:cxnLst/>
              <a:rect l="l" t="t" r="r" b="b"/>
              <a:pathLst>
                <a:path w="4300220" h="13969">
                  <a:moveTo>
                    <a:pt x="0" y="0"/>
                  </a:moveTo>
                  <a:lnTo>
                    <a:pt x="4300093" y="13715"/>
                  </a:lnTo>
                </a:path>
              </a:pathLst>
            </a:custGeom>
            <a:ln w="18288">
              <a:solidFill>
                <a:srgbClr val="B553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3216" y="3221735"/>
              <a:ext cx="2331719" cy="17495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375" y="2209787"/>
              <a:ext cx="3157093" cy="29352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2407920"/>
              <a:ext cx="2584704" cy="2551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5279" y="140207"/>
            <a:ext cx="8684260" cy="915669"/>
            <a:chOff x="335279" y="140207"/>
            <a:chExt cx="8684260" cy="915669"/>
          </a:xfrm>
        </p:grpSpPr>
        <p:sp>
          <p:nvSpPr>
            <p:cNvPr id="3" name="object 3"/>
            <p:cNvSpPr/>
            <p:nvPr/>
          </p:nvSpPr>
          <p:spPr>
            <a:xfrm>
              <a:off x="335279" y="140207"/>
              <a:ext cx="8684260" cy="573405"/>
            </a:xfrm>
            <a:custGeom>
              <a:avLst/>
              <a:gdLst/>
              <a:ahLst/>
              <a:cxnLst/>
              <a:rect l="l" t="t" r="r" b="b"/>
              <a:pathLst>
                <a:path w="8684260" h="573405">
                  <a:moveTo>
                    <a:pt x="8683752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498713" y="573024"/>
                  </a:lnTo>
                  <a:lnTo>
                    <a:pt x="8683752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4736" y="286511"/>
              <a:ext cx="8303259" cy="570230"/>
            </a:xfrm>
            <a:custGeom>
              <a:avLst/>
              <a:gdLst/>
              <a:ahLst/>
              <a:cxnLst/>
              <a:rect l="l" t="t" r="r" b="b"/>
              <a:pathLst>
                <a:path w="8303259" h="570230">
                  <a:moveTo>
                    <a:pt x="830275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118729" y="569976"/>
                  </a:lnTo>
                  <a:lnTo>
                    <a:pt x="830275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40" y="179806"/>
              <a:ext cx="6115685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92096" y="484606"/>
              <a:ext cx="4844541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41373" y="250951"/>
            <a:ext cx="572960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МОДЕЛЬ</a:t>
            </a:r>
            <a:r>
              <a:rPr sz="2000" b="1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ВЗАИМОДЕЙСТВИЯ</a:t>
            </a:r>
            <a:r>
              <a:rPr sz="2000" b="1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ПРИ</a:t>
            </a:r>
            <a:r>
              <a:rPr sz="20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ИНДИВИДУАЛЬНОМ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СОПРОВОЖДЕНИИ</a:t>
            </a:r>
            <a:r>
              <a:rPr sz="2000" b="1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МОЛОДОГО</a:t>
            </a:r>
            <a:r>
              <a:rPr sz="2000" b="1" spc="-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ПЕДАГОГА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6551" y="0"/>
            <a:ext cx="8232140" cy="5145405"/>
            <a:chOff x="606551" y="0"/>
            <a:chExt cx="8232140" cy="51454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115823"/>
              <a:ext cx="1400429" cy="16046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4863" y="0"/>
              <a:ext cx="1163548" cy="11181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2335" y="204215"/>
              <a:ext cx="487679" cy="5852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78140" y="160019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3" y="0"/>
                  </a:moveTo>
                  <a:lnTo>
                    <a:pt x="576199" y="0"/>
                  </a:lnTo>
                  <a:lnTo>
                    <a:pt x="576199" y="550417"/>
                  </a:lnTo>
                  <a:lnTo>
                    <a:pt x="566546" y="597153"/>
                  </a:lnTo>
                  <a:lnTo>
                    <a:pt x="539495" y="637158"/>
                  </a:lnTo>
                  <a:lnTo>
                    <a:pt x="499744" y="664082"/>
                  </a:lnTo>
                  <a:lnTo>
                    <a:pt x="452754" y="673734"/>
                  </a:lnTo>
                  <a:lnTo>
                    <a:pt x="0" y="673734"/>
                  </a:lnTo>
                  <a:lnTo>
                    <a:pt x="0" y="123443"/>
                  </a:lnTo>
                  <a:lnTo>
                    <a:pt x="2285" y="100583"/>
                  </a:lnTo>
                  <a:lnTo>
                    <a:pt x="21335" y="54990"/>
                  </a:lnTo>
                  <a:lnTo>
                    <a:pt x="54990" y="21336"/>
                  </a:lnTo>
                  <a:lnTo>
                    <a:pt x="100583" y="2286"/>
                  </a:lnTo>
                  <a:lnTo>
                    <a:pt x="123443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8071" y="768082"/>
              <a:ext cx="6476238" cy="43769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36191" y="966214"/>
              <a:ext cx="5903976" cy="4059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7"/>
            <a:ext cx="9144000" cy="803275"/>
            <a:chOff x="0" y="155447"/>
            <a:chExt cx="9144000" cy="803275"/>
          </a:xfrm>
        </p:grpSpPr>
        <p:sp>
          <p:nvSpPr>
            <p:cNvPr id="3" name="object 3"/>
            <p:cNvSpPr/>
            <p:nvPr/>
          </p:nvSpPr>
          <p:spPr>
            <a:xfrm>
              <a:off x="0" y="15544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488" y="341375"/>
              <a:ext cx="9050020" cy="570230"/>
            </a:xfrm>
            <a:custGeom>
              <a:avLst/>
              <a:gdLst/>
              <a:ahLst/>
              <a:cxnLst/>
              <a:rect l="l" t="t" r="r" b="b"/>
              <a:pathLst>
                <a:path w="9050020" h="570230">
                  <a:moveTo>
                    <a:pt x="904951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865489" y="569976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1727" y="387070"/>
              <a:ext cx="7511542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2705" y="457656"/>
            <a:ext cx="72021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ПЕДАГОГИЧЕСКИЙ</a:t>
            </a:r>
            <a:r>
              <a:rPr spc="350" dirty="0"/>
              <a:t> </a:t>
            </a:r>
            <a:r>
              <a:rPr dirty="0"/>
              <a:t>ИНТЕНСИВ</a:t>
            </a:r>
            <a:r>
              <a:rPr spc="325" dirty="0"/>
              <a:t> </a:t>
            </a:r>
            <a:r>
              <a:rPr dirty="0"/>
              <a:t>«ОБРАЗОВАТЕЛЬНЫЙ</a:t>
            </a:r>
            <a:r>
              <a:rPr spc="355" dirty="0"/>
              <a:t> </a:t>
            </a:r>
            <a:r>
              <a:rPr spc="-10" dirty="0"/>
              <a:t>ЭКСПРЕСС»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5672" y="905255"/>
              <a:ext cx="2760726" cy="219684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3791" y="1103375"/>
              <a:ext cx="2188464" cy="16245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9247" y="1005839"/>
              <a:ext cx="4034917" cy="2047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7367" y="1203959"/>
              <a:ext cx="3462528" cy="1475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4232" y="2654846"/>
              <a:ext cx="3903725" cy="24901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02352" y="2852927"/>
              <a:ext cx="3331463" cy="20695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160" y="2606039"/>
              <a:ext cx="2654046" cy="25389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79" y="2804159"/>
              <a:ext cx="2081783" cy="22098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23032" y="2898636"/>
              <a:ext cx="1797685" cy="224638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1151" y="3096767"/>
              <a:ext cx="1225296" cy="17495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58495"/>
              <a:ext cx="1241869" cy="16046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34528" y="0"/>
              <a:ext cx="1109471" cy="12186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82000" y="304799"/>
              <a:ext cx="487679" cy="5852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337804" y="260603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4" y="0"/>
                  </a:moveTo>
                  <a:lnTo>
                    <a:pt x="576199" y="0"/>
                  </a:lnTo>
                  <a:lnTo>
                    <a:pt x="576199" y="550418"/>
                  </a:lnTo>
                  <a:lnTo>
                    <a:pt x="566547" y="597154"/>
                  </a:lnTo>
                  <a:lnTo>
                    <a:pt x="539496" y="637159"/>
                  </a:lnTo>
                  <a:lnTo>
                    <a:pt x="499745" y="664083"/>
                  </a:lnTo>
                  <a:lnTo>
                    <a:pt x="452754" y="673735"/>
                  </a:lnTo>
                  <a:lnTo>
                    <a:pt x="0" y="673735"/>
                  </a:lnTo>
                  <a:lnTo>
                    <a:pt x="0" y="123444"/>
                  </a:lnTo>
                  <a:lnTo>
                    <a:pt x="2286" y="100584"/>
                  </a:lnTo>
                  <a:lnTo>
                    <a:pt x="21336" y="54991"/>
                  </a:lnTo>
                  <a:lnTo>
                    <a:pt x="54991" y="21336"/>
                  </a:lnTo>
                  <a:lnTo>
                    <a:pt x="100584" y="2286"/>
                  </a:lnTo>
                  <a:lnTo>
                    <a:pt x="123444" y="0"/>
                  </a:lnTo>
                  <a:close/>
                </a:path>
              </a:pathLst>
            </a:custGeom>
            <a:ln w="88391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7"/>
            <a:ext cx="9144000" cy="803275"/>
            <a:chOff x="0" y="155447"/>
            <a:chExt cx="9144000" cy="803275"/>
          </a:xfrm>
        </p:grpSpPr>
        <p:sp>
          <p:nvSpPr>
            <p:cNvPr id="3" name="object 3"/>
            <p:cNvSpPr/>
            <p:nvPr/>
          </p:nvSpPr>
          <p:spPr>
            <a:xfrm>
              <a:off x="0" y="15544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341375"/>
              <a:ext cx="8982710" cy="570230"/>
            </a:xfrm>
            <a:custGeom>
              <a:avLst/>
              <a:gdLst/>
              <a:ahLst/>
              <a:cxnLst/>
              <a:rect l="l" t="t" r="r" b="b"/>
              <a:pathLst>
                <a:path w="8982710" h="570230">
                  <a:moveTo>
                    <a:pt x="898245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798433" y="569976"/>
                  </a:lnTo>
                  <a:lnTo>
                    <a:pt x="898245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5623" y="387070"/>
              <a:ext cx="4673854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75992" y="457656"/>
            <a:ext cx="4357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ПОСВЯЩЕНИЕ</a:t>
            </a:r>
            <a:r>
              <a:rPr spc="420" dirty="0"/>
              <a:t> </a:t>
            </a:r>
            <a:r>
              <a:rPr dirty="0"/>
              <a:t>В</a:t>
            </a:r>
            <a:r>
              <a:rPr spc="350" dirty="0"/>
              <a:t> </a:t>
            </a:r>
            <a:r>
              <a:rPr dirty="0"/>
              <a:t>МОЛОДЫЕ</a:t>
            </a:r>
            <a:r>
              <a:rPr spc="370" dirty="0"/>
              <a:t> </a:t>
            </a:r>
            <a:r>
              <a:rPr spc="-10" dirty="0"/>
              <a:t>ПЕДАГОГИ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4864" y="874775"/>
            <a:ext cx="8987790" cy="4263390"/>
            <a:chOff x="54864" y="874775"/>
            <a:chExt cx="8987790" cy="42633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874775"/>
              <a:ext cx="1998726" cy="232803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20" y="1072895"/>
              <a:ext cx="1426464" cy="17556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8504" y="957071"/>
              <a:ext cx="2724150" cy="2434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623" y="1155191"/>
              <a:ext cx="2151887" cy="18623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64" y="2822486"/>
              <a:ext cx="2742565" cy="23155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3020568"/>
              <a:ext cx="2170176" cy="174345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419346" y="1132712"/>
            <a:ext cx="1914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УЧИТЕЛЬ: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БЫТЬ</a:t>
            </a:r>
            <a:r>
              <a:rPr sz="1600" b="1" spc="3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ИЛИ</a:t>
            </a:r>
            <a:r>
              <a:rPr sz="1600" b="1" spc="3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НЕ</a:t>
            </a:r>
            <a:r>
              <a:rPr sz="1600" b="1" spc="3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20" dirty="0">
                <a:solidFill>
                  <a:srgbClr val="7B354D"/>
                </a:solidFill>
                <a:latin typeface="Arial Narrow"/>
                <a:cs typeface="Arial Narrow"/>
              </a:rPr>
              <a:t>БЫТЬ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8055" y="0"/>
            <a:ext cx="8696325" cy="5145405"/>
            <a:chOff x="448055" y="0"/>
            <a:chExt cx="8696325" cy="514540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71871" y="3803869"/>
              <a:ext cx="1212151" cy="13411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9991" y="4002023"/>
              <a:ext cx="640079" cy="8686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4384" y="3724640"/>
              <a:ext cx="1584198" cy="12979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2503" y="3922776"/>
              <a:ext cx="1011936" cy="7254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71216" y="3773436"/>
              <a:ext cx="1227747" cy="13715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69335" y="3971544"/>
              <a:ext cx="655320" cy="9418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8055" y="182879"/>
              <a:ext cx="1397381" cy="16046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2600" y="832103"/>
              <a:ext cx="2967863" cy="17150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0719" y="1030223"/>
              <a:ext cx="2395728" cy="11430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34055" y="2094039"/>
              <a:ext cx="3800094" cy="19560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32176" y="2292095"/>
              <a:ext cx="3227831" cy="13837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78296" y="3233969"/>
              <a:ext cx="2965703" cy="191105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82839" y="0"/>
              <a:ext cx="1160551" cy="12186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30312" y="304799"/>
              <a:ext cx="484631" cy="58521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786115" y="260603"/>
              <a:ext cx="573405" cy="673735"/>
            </a:xfrm>
            <a:custGeom>
              <a:avLst/>
              <a:gdLst/>
              <a:ahLst/>
              <a:cxnLst/>
              <a:rect l="l" t="t" r="r" b="b"/>
              <a:pathLst>
                <a:path w="573404" h="673735">
                  <a:moveTo>
                    <a:pt x="123062" y="0"/>
                  </a:moveTo>
                  <a:lnTo>
                    <a:pt x="573404" y="0"/>
                  </a:lnTo>
                  <a:lnTo>
                    <a:pt x="573404" y="551180"/>
                  </a:lnTo>
                  <a:lnTo>
                    <a:pt x="563626" y="598043"/>
                  </a:lnTo>
                  <a:lnTo>
                    <a:pt x="536701" y="637667"/>
                  </a:lnTo>
                  <a:lnTo>
                    <a:pt x="496950" y="664083"/>
                  </a:lnTo>
                  <a:lnTo>
                    <a:pt x="450341" y="673735"/>
                  </a:lnTo>
                  <a:lnTo>
                    <a:pt x="0" y="673735"/>
                  </a:lnTo>
                  <a:lnTo>
                    <a:pt x="0" y="123062"/>
                  </a:lnTo>
                  <a:lnTo>
                    <a:pt x="2285" y="99949"/>
                  </a:lnTo>
                  <a:lnTo>
                    <a:pt x="21335" y="54991"/>
                  </a:lnTo>
                  <a:lnTo>
                    <a:pt x="54990" y="21336"/>
                  </a:lnTo>
                  <a:lnTo>
                    <a:pt x="99949" y="2286"/>
                  </a:lnTo>
                  <a:lnTo>
                    <a:pt x="123062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76415" y="3432047"/>
              <a:ext cx="2639567" cy="1423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7"/>
            <a:ext cx="9144000" cy="803275"/>
            <a:chOff x="0" y="155447"/>
            <a:chExt cx="9144000" cy="803275"/>
          </a:xfrm>
        </p:grpSpPr>
        <p:sp>
          <p:nvSpPr>
            <p:cNvPr id="3" name="object 3"/>
            <p:cNvSpPr/>
            <p:nvPr/>
          </p:nvSpPr>
          <p:spPr>
            <a:xfrm>
              <a:off x="0" y="15544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488" y="341375"/>
              <a:ext cx="9050020" cy="570230"/>
            </a:xfrm>
            <a:custGeom>
              <a:avLst/>
              <a:gdLst/>
              <a:ahLst/>
              <a:cxnLst/>
              <a:rect l="l" t="t" r="r" b="b"/>
              <a:pathLst>
                <a:path w="9050020" h="570230">
                  <a:moveTo>
                    <a:pt x="904951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865489" y="569976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5672" y="387070"/>
              <a:ext cx="6883654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6928" y="457656"/>
            <a:ext cx="65646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ШКОЛА</a:t>
            </a:r>
            <a:r>
              <a:rPr spc="-55" dirty="0"/>
              <a:t> </a:t>
            </a:r>
            <a:r>
              <a:rPr spc="-10" dirty="0"/>
              <a:t>НАСТАВНИЧЕСТВА</a:t>
            </a:r>
            <a:r>
              <a:rPr spc="10" dirty="0"/>
              <a:t> </a:t>
            </a:r>
            <a:r>
              <a:rPr dirty="0"/>
              <a:t>«ТРАЕКТОРИЯ»:</a:t>
            </a:r>
            <a:r>
              <a:rPr spc="370" dirty="0"/>
              <a:t> </a:t>
            </a:r>
            <a:r>
              <a:rPr dirty="0"/>
              <a:t>ПЕРВЫЕ</a:t>
            </a:r>
            <a:r>
              <a:rPr spc="370" dirty="0"/>
              <a:t> </a:t>
            </a:r>
            <a:r>
              <a:rPr spc="-10" dirty="0"/>
              <a:t>ИТОГИ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07720"/>
              <a:ext cx="2913125" cy="23341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1005839"/>
              <a:ext cx="2343912" cy="17617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9640" y="786396"/>
              <a:ext cx="2586863" cy="32545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37759" y="984503"/>
              <a:ext cx="2014728" cy="26822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8607" y="1069797"/>
              <a:ext cx="2504567" cy="31508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6727" y="1267967"/>
              <a:ext cx="1932431" cy="25786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1111" y="4309871"/>
              <a:ext cx="2608326" cy="8351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9232" y="4507990"/>
              <a:ext cx="2036064" cy="53949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0432" y="3587495"/>
              <a:ext cx="2367661" cy="15575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78552" y="3785614"/>
              <a:ext cx="1795272" cy="12374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73807" y="3788664"/>
              <a:ext cx="2632837" cy="10327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71927" y="3986783"/>
              <a:ext cx="2060448" cy="4602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1752" y="2752305"/>
              <a:ext cx="2422398" cy="23927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9872" y="2950463"/>
              <a:ext cx="1850136" cy="20421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15911" y="1036256"/>
              <a:ext cx="2228087" cy="35502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14031" y="1234439"/>
              <a:ext cx="1911096" cy="297789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167639"/>
              <a:ext cx="1376045" cy="15985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33943" y="0"/>
              <a:ext cx="1163548" cy="12430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81416" y="329183"/>
              <a:ext cx="487679" cy="58521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237219" y="284987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4" y="0"/>
                  </a:moveTo>
                  <a:lnTo>
                    <a:pt x="576199" y="0"/>
                  </a:lnTo>
                  <a:lnTo>
                    <a:pt x="576199" y="550418"/>
                  </a:lnTo>
                  <a:lnTo>
                    <a:pt x="566547" y="597153"/>
                  </a:lnTo>
                  <a:lnTo>
                    <a:pt x="539496" y="637159"/>
                  </a:lnTo>
                  <a:lnTo>
                    <a:pt x="499745" y="664083"/>
                  </a:lnTo>
                  <a:lnTo>
                    <a:pt x="452754" y="673735"/>
                  </a:lnTo>
                  <a:lnTo>
                    <a:pt x="0" y="673735"/>
                  </a:lnTo>
                  <a:lnTo>
                    <a:pt x="0" y="123444"/>
                  </a:lnTo>
                  <a:lnTo>
                    <a:pt x="2285" y="100584"/>
                  </a:lnTo>
                  <a:lnTo>
                    <a:pt x="21335" y="54990"/>
                  </a:lnTo>
                  <a:lnTo>
                    <a:pt x="54990" y="21336"/>
                  </a:lnTo>
                  <a:lnTo>
                    <a:pt x="100583" y="2286"/>
                  </a:lnTo>
                  <a:lnTo>
                    <a:pt x="123444" y="0"/>
                  </a:lnTo>
                  <a:close/>
                </a:path>
              </a:pathLst>
            </a:custGeom>
            <a:ln w="88391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83463"/>
            <a:ext cx="8991600" cy="681355"/>
            <a:chOff x="152400" y="283463"/>
            <a:chExt cx="8991600" cy="681355"/>
          </a:xfrm>
        </p:grpSpPr>
        <p:sp>
          <p:nvSpPr>
            <p:cNvPr id="3" name="object 3"/>
            <p:cNvSpPr/>
            <p:nvPr/>
          </p:nvSpPr>
          <p:spPr>
            <a:xfrm>
              <a:off x="152400" y="359663"/>
              <a:ext cx="8991600" cy="570230"/>
            </a:xfrm>
            <a:custGeom>
              <a:avLst/>
              <a:gdLst/>
              <a:ahLst/>
              <a:cxnLst/>
              <a:rect l="l" t="t" r="r" b="b"/>
              <a:pathLst>
                <a:path w="8991600" h="570230">
                  <a:moveTo>
                    <a:pt x="8991599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947785" y="569976"/>
                  </a:lnTo>
                  <a:lnTo>
                    <a:pt x="8991599" y="434267"/>
                  </a:lnTo>
                  <a:lnTo>
                    <a:pt x="8991599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283463"/>
              <a:ext cx="8982710" cy="573405"/>
            </a:xfrm>
            <a:custGeom>
              <a:avLst/>
              <a:gdLst/>
              <a:ahLst/>
              <a:cxnLst/>
              <a:rect l="l" t="t" r="r" b="b"/>
              <a:pathLst>
                <a:path w="8982710" h="573405">
                  <a:moveTo>
                    <a:pt x="8982456" y="0"/>
                  </a:moveTo>
                  <a:lnTo>
                    <a:pt x="185026" y="0"/>
                  </a:lnTo>
                  <a:lnTo>
                    <a:pt x="0" y="573024"/>
                  </a:lnTo>
                  <a:lnTo>
                    <a:pt x="8797416" y="573024"/>
                  </a:lnTo>
                  <a:lnTo>
                    <a:pt x="898245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8064" y="286550"/>
              <a:ext cx="3726053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78911" y="368300"/>
            <a:ext cx="3347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СОВРЕМЕННЫЙ</a:t>
            </a:r>
            <a:r>
              <a:rPr sz="2400" spc="-5" dirty="0"/>
              <a:t> </a:t>
            </a:r>
            <a:r>
              <a:rPr sz="2400" spc="-10" dirty="0"/>
              <a:t>ПЕДАГОГ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45719" y="1103426"/>
            <a:ext cx="9005570" cy="3577590"/>
            <a:chOff x="45719" y="1103426"/>
            <a:chExt cx="9005570" cy="35775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" y="1103426"/>
              <a:ext cx="4287774" cy="35774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840" y="1301495"/>
              <a:ext cx="3715512" cy="300532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1292313"/>
              <a:ext cx="522516" cy="5316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464" y="1264894"/>
              <a:ext cx="2006854" cy="571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1597113"/>
              <a:ext cx="522516" cy="5316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4464" y="1569694"/>
              <a:ext cx="1991740" cy="571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1901913"/>
              <a:ext cx="522516" cy="5316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4464" y="1874494"/>
              <a:ext cx="3537076" cy="5712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2206713"/>
              <a:ext cx="522516" cy="5316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74464" y="2179294"/>
              <a:ext cx="3716909" cy="5712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32375" y="2484094"/>
              <a:ext cx="3899789" cy="571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2816313"/>
              <a:ext cx="522516" cy="5316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74464" y="2788894"/>
              <a:ext cx="3969766" cy="5712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74464" y="3093694"/>
              <a:ext cx="3707765" cy="5712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74464" y="3398519"/>
              <a:ext cx="3220085" cy="5712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2504" y="3730752"/>
              <a:ext cx="522516" cy="5316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74464" y="3703319"/>
              <a:ext cx="3158997" cy="5712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74464" y="4008119"/>
              <a:ext cx="4576445" cy="571271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173982" y="1335735"/>
            <a:ext cx="4712970" cy="3074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indent="-451484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образованный;</a:t>
            </a:r>
            <a:endParaRPr sz="20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нравственный;</a:t>
            </a:r>
            <a:endParaRPr sz="20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способный</a:t>
            </a:r>
            <a:r>
              <a:rPr sz="20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к</a:t>
            </a:r>
            <a:r>
              <a:rPr sz="20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сотрудничеству;</a:t>
            </a:r>
            <a:endParaRPr sz="20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отличающийся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мобильностью,</a:t>
            </a:r>
            <a:endParaRPr sz="2000">
              <a:latin typeface="Arial Narrow"/>
              <a:cs typeface="Arial Narrow"/>
            </a:endParaRPr>
          </a:p>
          <a:p>
            <a:pPr marL="521970">
              <a:lnSpc>
                <a:spcPct val="100000"/>
              </a:lnSpc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динамизмом,</a:t>
            </a:r>
            <a:r>
              <a:rPr sz="2000" b="1" spc="-1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конструктивностью;</a:t>
            </a:r>
            <a:endParaRPr sz="2000">
              <a:latin typeface="Arial Narrow"/>
              <a:cs typeface="Arial Narrow"/>
            </a:endParaRPr>
          </a:p>
          <a:p>
            <a:pPr marL="463550" marR="722630" indent="-451484">
              <a:lnSpc>
                <a:spcPct val="100000"/>
              </a:lnSpc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обладающий</a:t>
            </a:r>
            <a:r>
              <a:rPr sz="20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развитым</a:t>
            </a:r>
            <a:r>
              <a:rPr sz="2000" b="1" spc="-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чувством ответственности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 за</a:t>
            </a:r>
            <a:r>
              <a:rPr sz="20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воспитание подрастающего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поколения;</a:t>
            </a:r>
            <a:endParaRPr sz="20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3550" algn="l"/>
                <a:tab pos="464184" algn="l"/>
              </a:tabLst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умеющий</a:t>
            </a:r>
            <a:r>
              <a:rPr sz="2000" b="1" spc="-8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самостоятельно</a:t>
            </a:r>
            <a:endParaRPr sz="2000">
              <a:latin typeface="Arial Narrow"/>
              <a:cs typeface="Arial Narrow"/>
            </a:endParaRPr>
          </a:p>
          <a:p>
            <a:pPr marL="463550">
              <a:lnSpc>
                <a:spcPct val="100000"/>
              </a:lnSpc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принимать</a:t>
            </a:r>
            <a:r>
              <a:rPr sz="20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решения</a:t>
            </a:r>
            <a:r>
              <a:rPr sz="2000" b="1" spc="-8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20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ситуации</a:t>
            </a:r>
            <a:r>
              <a:rPr sz="20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выбора.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5447"/>
            <a:ext cx="9144000" cy="952500"/>
            <a:chOff x="0" y="155447"/>
            <a:chExt cx="9144000" cy="952500"/>
          </a:xfrm>
        </p:grpSpPr>
        <p:sp>
          <p:nvSpPr>
            <p:cNvPr id="3" name="object 3"/>
            <p:cNvSpPr/>
            <p:nvPr/>
          </p:nvSpPr>
          <p:spPr>
            <a:xfrm>
              <a:off x="0" y="15544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488" y="341375"/>
              <a:ext cx="9050020" cy="570230"/>
            </a:xfrm>
            <a:custGeom>
              <a:avLst/>
              <a:gdLst/>
              <a:ahLst/>
              <a:cxnLst/>
              <a:rect l="l" t="t" r="r" b="b"/>
              <a:pathLst>
                <a:path w="9050020" h="570230">
                  <a:moveTo>
                    <a:pt x="9049512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865489" y="569976"/>
                  </a:lnTo>
                  <a:lnTo>
                    <a:pt x="904951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28544" y="234670"/>
              <a:ext cx="3594988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688" y="536422"/>
              <a:ext cx="5103621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4615" algn="ctr">
              <a:lnSpc>
                <a:spcPts val="2390"/>
              </a:lnSpc>
              <a:spcBef>
                <a:spcPts val="90"/>
              </a:spcBef>
            </a:pPr>
            <a:r>
              <a:rPr dirty="0"/>
              <a:t>КЛУБ</a:t>
            </a:r>
            <a:r>
              <a:rPr spc="-95" dirty="0"/>
              <a:t> </a:t>
            </a:r>
            <a:r>
              <a:rPr dirty="0"/>
              <a:t>УСПЕШНЫХ </a:t>
            </a:r>
            <a:r>
              <a:rPr spc="-10" dirty="0"/>
              <a:t>ПЕДАГОГОВ</a:t>
            </a:r>
          </a:p>
          <a:p>
            <a:pPr marL="94615" algn="ctr">
              <a:lnSpc>
                <a:spcPts val="2390"/>
              </a:lnSpc>
            </a:pPr>
            <a:r>
              <a:rPr dirty="0"/>
              <a:t>«ИК&amp;Р»</a:t>
            </a:r>
            <a:r>
              <a:rPr spc="-50" dirty="0"/>
              <a:t> </a:t>
            </a:r>
            <a:r>
              <a:rPr spc="-10" dirty="0"/>
              <a:t>(ИНТЕЛЛЕКТ.</a:t>
            </a:r>
            <a:r>
              <a:rPr spc="-65" dirty="0"/>
              <a:t> </a:t>
            </a:r>
            <a:r>
              <a:rPr dirty="0"/>
              <a:t>КАЧЕСТВО.</a:t>
            </a:r>
            <a:r>
              <a:rPr spc="-50" dirty="0"/>
              <a:t> </a:t>
            </a:r>
            <a:r>
              <a:rPr spc="-10" dirty="0"/>
              <a:t>РАЗВИТИЕ)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9097645" cy="4210050"/>
            <a:chOff x="0" y="0"/>
            <a:chExt cx="9097645" cy="421005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7639"/>
              <a:ext cx="1376045" cy="1598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3943" y="0"/>
              <a:ext cx="1163548" cy="1243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81416" y="329183"/>
              <a:ext cx="487679" cy="5852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37219" y="284987"/>
              <a:ext cx="576580" cy="673735"/>
            </a:xfrm>
            <a:custGeom>
              <a:avLst/>
              <a:gdLst/>
              <a:ahLst/>
              <a:cxnLst/>
              <a:rect l="l" t="t" r="r" b="b"/>
              <a:pathLst>
                <a:path w="576579" h="673735">
                  <a:moveTo>
                    <a:pt x="123444" y="0"/>
                  </a:moveTo>
                  <a:lnTo>
                    <a:pt x="576199" y="0"/>
                  </a:lnTo>
                  <a:lnTo>
                    <a:pt x="576199" y="550418"/>
                  </a:lnTo>
                  <a:lnTo>
                    <a:pt x="566547" y="597153"/>
                  </a:lnTo>
                  <a:lnTo>
                    <a:pt x="539496" y="637159"/>
                  </a:lnTo>
                  <a:lnTo>
                    <a:pt x="499745" y="664083"/>
                  </a:lnTo>
                  <a:lnTo>
                    <a:pt x="452754" y="673735"/>
                  </a:lnTo>
                  <a:lnTo>
                    <a:pt x="0" y="673735"/>
                  </a:lnTo>
                  <a:lnTo>
                    <a:pt x="0" y="123444"/>
                  </a:lnTo>
                  <a:lnTo>
                    <a:pt x="2285" y="100584"/>
                  </a:lnTo>
                  <a:lnTo>
                    <a:pt x="21335" y="54990"/>
                  </a:lnTo>
                  <a:lnTo>
                    <a:pt x="54990" y="21336"/>
                  </a:lnTo>
                  <a:lnTo>
                    <a:pt x="100583" y="2286"/>
                  </a:lnTo>
                  <a:lnTo>
                    <a:pt x="123444" y="0"/>
                  </a:lnTo>
                  <a:close/>
                </a:path>
              </a:pathLst>
            </a:custGeom>
            <a:ln w="88391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1391" y="2322575"/>
              <a:ext cx="2350770" cy="598170"/>
            </a:xfrm>
            <a:custGeom>
              <a:avLst/>
              <a:gdLst/>
              <a:ahLst/>
              <a:cxnLst/>
              <a:rect l="l" t="t" r="r" b="b"/>
              <a:pathLst>
                <a:path w="2350770" h="598169">
                  <a:moveTo>
                    <a:pt x="1094232" y="0"/>
                  </a:moveTo>
                  <a:lnTo>
                    <a:pt x="1094232" y="407289"/>
                  </a:lnTo>
                  <a:lnTo>
                    <a:pt x="2350262" y="407289"/>
                  </a:lnTo>
                  <a:lnTo>
                    <a:pt x="2350262" y="597789"/>
                  </a:lnTo>
                </a:path>
                <a:path w="2350770" h="598169">
                  <a:moveTo>
                    <a:pt x="1097026" y="0"/>
                  </a:moveTo>
                  <a:lnTo>
                    <a:pt x="1097026" y="407289"/>
                  </a:lnTo>
                  <a:lnTo>
                    <a:pt x="0" y="407289"/>
                  </a:lnTo>
                  <a:lnTo>
                    <a:pt x="0" y="59778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8447" y="1283207"/>
              <a:ext cx="2057400" cy="1039494"/>
            </a:xfrm>
            <a:custGeom>
              <a:avLst/>
              <a:gdLst/>
              <a:ahLst/>
              <a:cxnLst/>
              <a:rect l="l" t="t" r="r" b="b"/>
              <a:pathLst>
                <a:path w="2057400" h="1039494">
                  <a:moveTo>
                    <a:pt x="1953514" y="0"/>
                  </a:moveTo>
                  <a:lnTo>
                    <a:pt x="103886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6"/>
                  </a:lnTo>
                  <a:lnTo>
                    <a:pt x="0" y="935482"/>
                  </a:lnTo>
                  <a:lnTo>
                    <a:pt x="8159" y="975931"/>
                  </a:lnTo>
                  <a:lnTo>
                    <a:pt x="30416" y="1008951"/>
                  </a:lnTo>
                  <a:lnTo>
                    <a:pt x="63436" y="1031208"/>
                  </a:lnTo>
                  <a:lnTo>
                    <a:pt x="103886" y="1039367"/>
                  </a:lnTo>
                  <a:lnTo>
                    <a:pt x="1953514" y="1039367"/>
                  </a:lnTo>
                  <a:lnTo>
                    <a:pt x="1993963" y="1031208"/>
                  </a:lnTo>
                  <a:lnTo>
                    <a:pt x="2026983" y="1008951"/>
                  </a:lnTo>
                  <a:lnTo>
                    <a:pt x="2049240" y="975931"/>
                  </a:lnTo>
                  <a:lnTo>
                    <a:pt x="2057400" y="935482"/>
                  </a:lnTo>
                  <a:lnTo>
                    <a:pt x="2057400" y="103886"/>
                  </a:lnTo>
                  <a:lnTo>
                    <a:pt x="2049240" y="63436"/>
                  </a:lnTo>
                  <a:lnTo>
                    <a:pt x="2026983" y="30416"/>
                  </a:lnTo>
                  <a:lnTo>
                    <a:pt x="1993963" y="8159"/>
                  </a:lnTo>
                  <a:lnTo>
                    <a:pt x="1953514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98447" y="1283207"/>
              <a:ext cx="2057400" cy="1039494"/>
            </a:xfrm>
            <a:custGeom>
              <a:avLst/>
              <a:gdLst/>
              <a:ahLst/>
              <a:cxnLst/>
              <a:rect l="l" t="t" r="r" b="b"/>
              <a:pathLst>
                <a:path w="2057400" h="1039494">
                  <a:moveTo>
                    <a:pt x="0" y="103886"/>
                  </a:moveTo>
                  <a:lnTo>
                    <a:pt x="8159" y="63436"/>
                  </a:lnTo>
                  <a:lnTo>
                    <a:pt x="30416" y="30416"/>
                  </a:lnTo>
                  <a:lnTo>
                    <a:pt x="63436" y="8159"/>
                  </a:lnTo>
                  <a:lnTo>
                    <a:pt x="103886" y="0"/>
                  </a:lnTo>
                  <a:lnTo>
                    <a:pt x="1953514" y="0"/>
                  </a:lnTo>
                  <a:lnTo>
                    <a:pt x="1993963" y="8159"/>
                  </a:lnTo>
                  <a:lnTo>
                    <a:pt x="2026983" y="30416"/>
                  </a:lnTo>
                  <a:lnTo>
                    <a:pt x="2049240" y="63436"/>
                  </a:lnTo>
                  <a:lnTo>
                    <a:pt x="2057400" y="103886"/>
                  </a:lnTo>
                  <a:lnTo>
                    <a:pt x="2057400" y="935482"/>
                  </a:lnTo>
                  <a:lnTo>
                    <a:pt x="2049240" y="975931"/>
                  </a:lnTo>
                  <a:lnTo>
                    <a:pt x="2026983" y="1008951"/>
                  </a:lnTo>
                  <a:lnTo>
                    <a:pt x="1993963" y="1031208"/>
                  </a:lnTo>
                  <a:lnTo>
                    <a:pt x="1953514" y="1039367"/>
                  </a:lnTo>
                  <a:lnTo>
                    <a:pt x="103886" y="1039367"/>
                  </a:lnTo>
                  <a:lnTo>
                    <a:pt x="63436" y="1031208"/>
                  </a:lnTo>
                  <a:lnTo>
                    <a:pt x="30416" y="1008951"/>
                  </a:lnTo>
                  <a:lnTo>
                    <a:pt x="8159" y="975931"/>
                  </a:lnTo>
                  <a:lnTo>
                    <a:pt x="0" y="935482"/>
                  </a:lnTo>
                  <a:lnTo>
                    <a:pt x="0" y="10388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7047" y="1499615"/>
              <a:ext cx="2057400" cy="1039494"/>
            </a:xfrm>
            <a:custGeom>
              <a:avLst/>
              <a:gdLst/>
              <a:ahLst/>
              <a:cxnLst/>
              <a:rect l="l" t="t" r="r" b="b"/>
              <a:pathLst>
                <a:path w="2057400" h="1039494">
                  <a:moveTo>
                    <a:pt x="1953514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6"/>
                  </a:lnTo>
                  <a:lnTo>
                    <a:pt x="0" y="935482"/>
                  </a:lnTo>
                  <a:lnTo>
                    <a:pt x="8159" y="975931"/>
                  </a:lnTo>
                  <a:lnTo>
                    <a:pt x="30416" y="1008951"/>
                  </a:lnTo>
                  <a:lnTo>
                    <a:pt x="63436" y="1031208"/>
                  </a:lnTo>
                  <a:lnTo>
                    <a:pt x="103885" y="1039368"/>
                  </a:lnTo>
                  <a:lnTo>
                    <a:pt x="1953514" y="1039368"/>
                  </a:lnTo>
                  <a:lnTo>
                    <a:pt x="1993963" y="1031208"/>
                  </a:lnTo>
                  <a:lnTo>
                    <a:pt x="2026983" y="1008951"/>
                  </a:lnTo>
                  <a:lnTo>
                    <a:pt x="2049240" y="975931"/>
                  </a:lnTo>
                  <a:lnTo>
                    <a:pt x="2057400" y="935482"/>
                  </a:lnTo>
                  <a:lnTo>
                    <a:pt x="2057400" y="103886"/>
                  </a:lnTo>
                  <a:lnTo>
                    <a:pt x="2049240" y="63436"/>
                  </a:lnTo>
                  <a:lnTo>
                    <a:pt x="2026983" y="30416"/>
                  </a:lnTo>
                  <a:lnTo>
                    <a:pt x="1993963" y="8159"/>
                  </a:lnTo>
                  <a:lnTo>
                    <a:pt x="19535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7047" y="1499615"/>
              <a:ext cx="2057400" cy="1039494"/>
            </a:xfrm>
            <a:custGeom>
              <a:avLst/>
              <a:gdLst/>
              <a:ahLst/>
              <a:cxnLst/>
              <a:rect l="l" t="t" r="r" b="b"/>
              <a:pathLst>
                <a:path w="2057400" h="1039494">
                  <a:moveTo>
                    <a:pt x="0" y="103886"/>
                  </a:moveTo>
                  <a:lnTo>
                    <a:pt x="8159" y="63436"/>
                  </a:lnTo>
                  <a:lnTo>
                    <a:pt x="30416" y="30416"/>
                  </a:lnTo>
                  <a:lnTo>
                    <a:pt x="63436" y="8159"/>
                  </a:lnTo>
                  <a:lnTo>
                    <a:pt x="103885" y="0"/>
                  </a:lnTo>
                  <a:lnTo>
                    <a:pt x="1953514" y="0"/>
                  </a:lnTo>
                  <a:lnTo>
                    <a:pt x="1993963" y="8159"/>
                  </a:lnTo>
                  <a:lnTo>
                    <a:pt x="2026983" y="30416"/>
                  </a:lnTo>
                  <a:lnTo>
                    <a:pt x="2049240" y="63436"/>
                  </a:lnTo>
                  <a:lnTo>
                    <a:pt x="2057400" y="103886"/>
                  </a:lnTo>
                  <a:lnTo>
                    <a:pt x="2057400" y="935482"/>
                  </a:lnTo>
                  <a:lnTo>
                    <a:pt x="2049240" y="975931"/>
                  </a:lnTo>
                  <a:lnTo>
                    <a:pt x="2026983" y="1008951"/>
                  </a:lnTo>
                  <a:lnTo>
                    <a:pt x="1993963" y="1031208"/>
                  </a:lnTo>
                  <a:lnTo>
                    <a:pt x="1953514" y="1039368"/>
                  </a:lnTo>
                  <a:lnTo>
                    <a:pt x="103885" y="1039368"/>
                  </a:lnTo>
                  <a:lnTo>
                    <a:pt x="63436" y="1031208"/>
                  </a:lnTo>
                  <a:lnTo>
                    <a:pt x="30416" y="1008951"/>
                  </a:lnTo>
                  <a:lnTo>
                    <a:pt x="8159" y="975931"/>
                  </a:lnTo>
                  <a:lnTo>
                    <a:pt x="0" y="935482"/>
                  </a:lnTo>
                  <a:lnTo>
                    <a:pt x="0" y="10388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1391" y="3532632"/>
              <a:ext cx="2353310" cy="671195"/>
            </a:xfrm>
            <a:custGeom>
              <a:avLst/>
              <a:gdLst/>
              <a:ahLst/>
              <a:cxnLst/>
              <a:rect l="l" t="t" r="r" b="b"/>
              <a:pathLst>
                <a:path w="2353310" h="671195">
                  <a:moveTo>
                    <a:pt x="0" y="73151"/>
                  </a:moveTo>
                  <a:lnTo>
                    <a:pt x="0" y="670890"/>
                  </a:lnTo>
                </a:path>
                <a:path w="2353310" h="671195">
                  <a:moveTo>
                    <a:pt x="2353056" y="0"/>
                  </a:moveTo>
                  <a:lnTo>
                    <a:pt x="2353056" y="597738"/>
                  </a:lnTo>
                </a:path>
              </a:pathLst>
            </a:custGeom>
            <a:ln w="12192">
              <a:solidFill>
                <a:srgbClr val="94A3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48789" y="1518285"/>
            <a:ext cx="1610995" cy="972819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38125" marR="224790" algn="ctr">
              <a:lnSpc>
                <a:spcPct val="85800"/>
              </a:lnSpc>
              <a:spcBef>
                <a:spcPts val="330"/>
              </a:spcBef>
            </a:pPr>
            <a:r>
              <a:rPr sz="1400" b="1" dirty="0">
                <a:latin typeface="Arial Narrow"/>
                <a:cs typeface="Arial Narrow"/>
              </a:rPr>
              <a:t>Клуб</a:t>
            </a:r>
            <a:r>
              <a:rPr sz="1400" b="1" spc="-1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успешных педагогов "ИК&amp;Р"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ts val="1345"/>
              </a:lnSpc>
            </a:pPr>
            <a:r>
              <a:rPr sz="1400" b="1" dirty="0">
                <a:latin typeface="Arial Narrow"/>
                <a:cs typeface="Arial Narrow"/>
              </a:rPr>
              <a:t>(Интеллект.</a:t>
            </a:r>
            <a:r>
              <a:rPr sz="1400" b="1" spc="-6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Качество.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ts val="1560"/>
              </a:lnSpc>
            </a:pPr>
            <a:r>
              <a:rPr sz="1400" b="1" spc="-10" dirty="0">
                <a:latin typeface="Arial Narrow"/>
                <a:cs typeface="Arial Narrow"/>
              </a:rPr>
              <a:t>Развитие)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4818" y="2913633"/>
            <a:ext cx="2298700" cy="915035"/>
            <a:chOff x="194818" y="2913633"/>
            <a:chExt cx="2298700" cy="915035"/>
          </a:xfrm>
        </p:grpSpPr>
        <p:sp>
          <p:nvSpPr>
            <p:cNvPr id="21" name="object 21"/>
            <p:cNvSpPr/>
            <p:nvPr/>
          </p:nvSpPr>
          <p:spPr>
            <a:xfrm>
              <a:off x="201168" y="2919983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1988820" y="0"/>
                  </a:moveTo>
                  <a:lnTo>
                    <a:pt x="68579" y="0"/>
                  </a:lnTo>
                  <a:lnTo>
                    <a:pt x="41887" y="5393"/>
                  </a:lnTo>
                  <a:lnTo>
                    <a:pt x="20088" y="20097"/>
                  </a:lnTo>
                  <a:lnTo>
                    <a:pt x="5389" y="41898"/>
                  </a:lnTo>
                  <a:lnTo>
                    <a:pt x="0" y="68579"/>
                  </a:lnTo>
                  <a:lnTo>
                    <a:pt x="0" y="617219"/>
                  </a:lnTo>
                  <a:lnTo>
                    <a:pt x="5389" y="643901"/>
                  </a:lnTo>
                  <a:lnTo>
                    <a:pt x="20088" y="665702"/>
                  </a:lnTo>
                  <a:lnTo>
                    <a:pt x="41887" y="680406"/>
                  </a:lnTo>
                  <a:lnTo>
                    <a:pt x="68579" y="685799"/>
                  </a:lnTo>
                  <a:lnTo>
                    <a:pt x="1988820" y="685799"/>
                  </a:lnTo>
                  <a:lnTo>
                    <a:pt x="2015501" y="680406"/>
                  </a:lnTo>
                  <a:lnTo>
                    <a:pt x="2037302" y="665702"/>
                  </a:lnTo>
                  <a:lnTo>
                    <a:pt x="2052006" y="643901"/>
                  </a:lnTo>
                  <a:lnTo>
                    <a:pt x="2057400" y="617219"/>
                  </a:lnTo>
                  <a:lnTo>
                    <a:pt x="2057400" y="68579"/>
                  </a:lnTo>
                  <a:lnTo>
                    <a:pt x="2052006" y="41898"/>
                  </a:lnTo>
                  <a:lnTo>
                    <a:pt x="2037302" y="20097"/>
                  </a:lnTo>
                  <a:lnTo>
                    <a:pt x="2015501" y="5393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1168" y="2919983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0" y="68579"/>
                  </a:moveTo>
                  <a:lnTo>
                    <a:pt x="5389" y="41898"/>
                  </a:lnTo>
                  <a:lnTo>
                    <a:pt x="20088" y="20097"/>
                  </a:lnTo>
                  <a:lnTo>
                    <a:pt x="41887" y="5393"/>
                  </a:lnTo>
                  <a:lnTo>
                    <a:pt x="68579" y="0"/>
                  </a:lnTo>
                  <a:lnTo>
                    <a:pt x="1988820" y="0"/>
                  </a:lnTo>
                  <a:lnTo>
                    <a:pt x="2015501" y="5393"/>
                  </a:lnTo>
                  <a:lnTo>
                    <a:pt x="2037302" y="20097"/>
                  </a:lnTo>
                  <a:lnTo>
                    <a:pt x="2052006" y="41898"/>
                  </a:lnTo>
                  <a:lnTo>
                    <a:pt x="2057400" y="68579"/>
                  </a:lnTo>
                  <a:lnTo>
                    <a:pt x="2057400" y="617219"/>
                  </a:lnTo>
                  <a:lnTo>
                    <a:pt x="2052006" y="643901"/>
                  </a:lnTo>
                  <a:lnTo>
                    <a:pt x="2037302" y="665702"/>
                  </a:lnTo>
                  <a:lnTo>
                    <a:pt x="2015501" y="680406"/>
                  </a:lnTo>
                  <a:lnTo>
                    <a:pt x="1988820" y="685799"/>
                  </a:lnTo>
                  <a:lnTo>
                    <a:pt x="68579" y="685799"/>
                  </a:lnTo>
                  <a:lnTo>
                    <a:pt x="41887" y="680406"/>
                  </a:lnTo>
                  <a:lnTo>
                    <a:pt x="20088" y="665702"/>
                  </a:lnTo>
                  <a:lnTo>
                    <a:pt x="5389" y="643901"/>
                  </a:lnTo>
                  <a:lnTo>
                    <a:pt x="0" y="617219"/>
                  </a:lnTo>
                  <a:lnTo>
                    <a:pt x="0" y="685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9768" y="3136391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1988820" y="0"/>
                  </a:moveTo>
                  <a:lnTo>
                    <a:pt x="68579" y="0"/>
                  </a:lnTo>
                  <a:lnTo>
                    <a:pt x="41887" y="5393"/>
                  </a:lnTo>
                  <a:lnTo>
                    <a:pt x="20088" y="20097"/>
                  </a:lnTo>
                  <a:lnTo>
                    <a:pt x="5389" y="41898"/>
                  </a:lnTo>
                  <a:lnTo>
                    <a:pt x="0" y="68580"/>
                  </a:lnTo>
                  <a:lnTo>
                    <a:pt x="0" y="617219"/>
                  </a:lnTo>
                  <a:lnTo>
                    <a:pt x="5389" y="643901"/>
                  </a:lnTo>
                  <a:lnTo>
                    <a:pt x="20088" y="665702"/>
                  </a:lnTo>
                  <a:lnTo>
                    <a:pt x="41887" y="680406"/>
                  </a:lnTo>
                  <a:lnTo>
                    <a:pt x="68579" y="685800"/>
                  </a:lnTo>
                  <a:lnTo>
                    <a:pt x="1988820" y="685800"/>
                  </a:lnTo>
                  <a:lnTo>
                    <a:pt x="2015501" y="680406"/>
                  </a:lnTo>
                  <a:lnTo>
                    <a:pt x="2037302" y="665702"/>
                  </a:lnTo>
                  <a:lnTo>
                    <a:pt x="2052006" y="643901"/>
                  </a:lnTo>
                  <a:lnTo>
                    <a:pt x="2057400" y="617219"/>
                  </a:lnTo>
                  <a:lnTo>
                    <a:pt x="2057400" y="68580"/>
                  </a:lnTo>
                  <a:lnTo>
                    <a:pt x="2052006" y="41898"/>
                  </a:lnTo>
                  <a:lnTo>
                    <a:pt x="2037302" y="20097"/>
                  </a:lnTo>
                  <a:lnTo>
                    <a:pt x="2015501" y="5393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9768" y="3136391"/>
              <a:ext cx="2057400" cy="685800"/>
            </a:xfrm>
            <a:custGeom>
              <a:avLst/>
              <a:gdLst/>
              <a:ahLst/>
              <a:cxnLst/>
              <a:rect l="l" t="t" r="r" b="b"/>
              <a:pathLst>
                <a:path w="2057400" h="685800">
                  <a:moveTo>
                    <a:pt x="0" y="68580"/>
                  </a:moveTo>
                  <a:lnTo>
                    <a:pt x="5389" y="41898"/>
                  </a:lnTo>
                  <a:lnTo>
                    <a:pt x="20088" y="20097"/>
                  </a:lnTo>
                  <a:lnTo>
                    <a:pt x="41887" y="5393"/>
                  </a:lnTo>
                  <a:lnTo>
                    <a:pt x="68579" y="0"/>
                  </a:lnTo>
                  <a:lnTo>
                    <a:pt x="1988820" y="0"/>
                  </a:lnTo>
                  <a:lnTo>
                    <a:pt x="2015501" y="5393"/>
                  </a:lnTo>
                  <a:lnTo>
                    <a:pt x="2037302" y="20097"/>
                  </a:lnTo>
                  <a:lnTo>
                    <a:pt x="2052006" y="41898"/>
                  </a:lnTo>
                  <a:lnTo>
                    <a:pt x="2057400" y="68580"/>
                  </a:lnTo>
                  <a:lnTo>
                    <a:pt x="2057400" y="617219"/>
                  </a:lnTo>
                  <a:lnTo>
                    <a:pt x="2052006" y="643901"/>
                  </a:lnTo>
                  <a:lnTo>
                    <a:pt x="2037302" y="665702"/>
                  </a:lnTo>
                  <a:lnTo>
                    <a:pt x="2015501" y="680406"/>
                  </a:lnTo>
                  <a:lnTo>
                    <a:pt x="1988820" y="685800"/>
                  </a:lnTo>
                  <a:lnTo>
                    <a:pt x="68579" y="685800"/>
                  </a:lnTo>
                  <a:lnTo>
                    <a:pt x="41887" y="680406"/>
                  </a:lnTo>
                  <a:lnTo>
                    <a:pt x="20088" y="665702"/>
                  </a:lnTo>
                  <a:lnTo>
                    <a:pt x="5389" y="643901"/>
                  </a:lnTo>
                  <a:lnTo>
                    <a:pt x="0" y="617219"/>
                  </a:lnTo>
                  <a:lnTo>
                    <a:pt x="0" y="6858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9572" y="3158185"/>
            <a:ext cx="163512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 Narrow"/>
                <a:cs typeface="Arial Narrow"/>
              </a:rPr>
              <a:t>Peer-to-</a:t>
            </a:r>
            <a:r>
              <a:rPr sz="1400" b="1" dirty="0">
                <a:latin typeface="Arial Narrow"/>
                <a:cs typeface="Arial Narrow"/>
              </a:rPr>
              <a:t>Peer </a:t>
            </a:r>
            <a:r>
              <a:rPr sz="1400" b="1" spc="-10" dirty="0">
                <a:latin typeface="Arial Narrow"/>
                <a:cs typeface="Arial Narrow"/>
              </a:rPr>
              <a:t>Mentoring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004" y="3341623"/>
            <a:ext cx="15830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1560"/>
              </a:lnSpc>
              <a:spcBef>
                <a:spcPts val="90"/>
              </a:spcBef>
            </a:pPr>
            <a:r>
              <a:rPr sz="1400" b="1" spc="-10" dirty="0">
                <a:latin typeface="Arial Narrow"/>
                <a:cs typeface="Arial Narrow"/>
              </a:rPr>
              <a:t>(наставничество</a:t>
            </a:r>
            <a:endParaRPr sz="1400">
              <a:latin typeface="Arial Narrow"/>
              <a:cs typeface="Arial Narrow"/>
            </a:endParaRPr>
          </a:p>
          <a:p>
            <a:pPr algn="ctr">
              <a:lnSpc>
                <a:spcPts val="1560"/>
              </a:lnSpc>
            </a:pPr>
            <a:r>
              <a:rPr sz="1400" b="1" dirty="0">
                <a:latin typeface="Arial Narrow"/>
                <a:cs typeface="Arial Narrow"/>
              </a:rPr>
              <a:t>«равный</a:t>
            </a:r>
            <a:r>
              <a:rPr sz="1400" b="1" spc="-5" dirty="0">
                <a:latin typeface="Arial Narrow"/>
                <a:cs typeface="Arial Narrow"/>
              </a:rPr>
              <a:t> </a:t>
            </a:r>
            <a:r>
              <a:rPr sz="1400" b="1" dirty="0">
                <a:latin typeface="Arial Narrow"/>
                <a:cs typeface="Arial Narrow"/>
              </a:rPr>
              <a:t>–</a:t>
            </a:r>
            <a:r>
              <a:rPr sz="1400" b="1" spc="-45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равному»)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8762" y="4196841"/>
            <a:ext cx="1671320" cy="698500"/>
            <a:chOff x="508762" y="4196841"/>
            <a:chExt cx="1671320" cy="698500"/>
          </a:xfrm>
        </p:grpSpPr>
        <p:sp>
          <p:nvSpPr>
            <p:cNvPr id="28" name="object 28"/>
            <p:cNvSpPr/>
            <p:nvPr/>
          </p:nvSpPr>
          <p:spPr>
            <a:xfrm>
              <a:off x="515112" y="4203191"/>
              <a:ext cx="1430020" cy="469900"/>
            </a:xfrm>
            <a:custGeom>
              <a:avLst/>
              <a:gdLst/>
              <a:ahLst/>
              <a:cxnLst/>
              <a:rect l="l" t="t" r="r" b="b"/>
              <a:pathLst>
                <a:path w="1430020" h="469900">
                  <a:moveTo>
                    <a:pt x="1382521" y="0"/>
                  </a:moveTo>
                  <a:lnTo>
                    <a:pt x="46939" y="0"/>
                  </a:lnTo>
                  <a:lnTo>
                    <a:pt x="28669" y="3689"/>
                  </a:lnTo>
                  <a:lnTo>
                    <a:pt x="13749" y="13749"/>
                  </a:lnTo>
                  <a:lnTo>
                    <a:pt x="3689" y="28669"/>
                  </a:lnTo>
                  <a:lnTo>
                    <a:pt x="0" y="46939"/>
                  </a:lnTo>
                  <a:lnTo>
                    <a:pt x="0" y="422452"/>
                  </a:lnTo>
                  <a:lnTo>
                    <a:pt x="3689" y="440722"/>
                  </a:lnTo>
                  <a:lnTo>
                    <a:pt x="13749" y="455642"/>
                  </a:lnTo>
                  <a:lnTo>
                    <a:pt x="28669" y="465702"/>
                  </a:lnTo>
                  <a:lnTo>
                    <a:pt x="46939" y="469391"/>
                  </a:lnTo>
                  <a:lnTo>
                    <a:pt x="1382521" y="469391"/>
                  </a:lnTo>
                  <a:lnTo>
                    <a:pt x="1400847" y="465702"/>
                  </a:lnTo>
                  <a:lnTo>
                    <a:pt x="1415780" y="455642"/>
                  </a:lnTo>
                  <a:lnTo>
                    <a:pt x="1425830" y="440722"/>
                  </a:lnTo>
                  <a:lnTo>
                    <a:pt x="1429512" y="422452"/>
                  </a:lnTo>
                  <a:lnTo>
                    <a:pt x="1429512" y="46939"/>
                  </a:lnTo>
                  <a:lnTo>
                    <a:pt x="1425830" y="28669"/>
                  </a:lnTo>
                  <a:lnTo>
                    <a:pt x="1415780" y="13749"/>
                  </a:lnTo>
                  <a:lnTo>
                    <a:pt x="1400847" y="3689"/>
                  </a:lnTo>
                  <a:lnTo>
                    <a:pt x="1382521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5112" y="4203191"/>
              <a:ext cx="1430020" cy="469900"/>
            </a:xfrm>
            <a:custGeom>
              <a:avLst/>
              <a:gdLst/>
              <a:ahLst/>
              <a:cxnLst/>
              <a:rect l="l" t="t" r="r" b="b"/>
              <a:pathLst>
                <a:path w="1430020" h="469900">
                  <a:moveTo>
                    <a:pt x="0" y="46939"/>
                  </a:moveTo>
                  <a:lnTo>
                    <a:pt x="3689" y="28669"/>
                  </a:lnTo>
                  <a:lnTo>
                    <a:pt x="13749" y="13749"/>
                  </a:lnTo>
                  <a:lnTo>
                    <a:pt x="28669" y="3689"/>
                  </a:lnTo>
                  <a:lnTo>
                    <a:pt x="46939" y="0"/>
                  </a:lnTo>
                  <a:lnTo>
                    <a:pt x="1382521" y="0"/>
                  </a:lnTo>
                  <a:lnTo>
                    <a:pt x="1400847" y="3689"/>
                  </a:lnTo>
                  <a:lnTo>
                    <a:pt x="1415780" y="13749"/>
                  </a:lnTo>
                  <a:lnTo>
                    <a:pt x="1425830" y="28669"/>
                  </a:lnTo>
                  <a:lnTo>
                    <a:pt x="1429512" y="46939"/>
                  </a:lnTo>
                  <a:lnTo>
                    <a:pt x="1429512" y="422452"/>
                  </a:lnTo>
                  <a:lnTo>
                    <a:pt x="1425830" y="440722"/>
                  </a:lnTo>
                  <a:lnTo>
                    <a:pt x="1415780" y="455642"/>
                  </a:lnTo>
                  <a:lnTo>
                    <a:pt x="1400847" y="465702"/>
                  </a:lnTo>
                  <a:lnTo>
                    <a:pt x="1382521" y="469391"/>
                  </a:lnTo>
                  <a:lnTo>
                    <a:pt x="46939" y="469391"/>
                  </a:lnTo>
                  <a:lnTo>
                    <a:pt x="28669" y="465702"/>
                  </a:lnTo>
                  <a:lnTo>
                    <a:pt x="13749" y="455642"/>
                  </a:lnTo>
                  <a:lnTo>
                    <a:pt x="3689" y="440722"/>
                  </a:lnTo>
                  <a:lnTo>
                    <a:pt x="0" y="422452"/>
                  </a:lnTo>
                  <a:lnTo>
                    <a:pt x="0" y="4693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3712" y="4419599"/>
              <a:ext cx="1430020" cy="469900"/>
            </a:xfrm>
            <a:custGeom>
              <a:avLst/>
              <a:gdLst/>
              <a:ahLst/>
              <a:cxnLst/>
              <a:rect l="l" t="t" r="r" b="b"/>
              <a:pathLst>
                <a:path w="1430020" h="469900">
                  <a:moveTo>
                    <a:pt x="1382521" y="0"/>
                  </a:moveTo>
                  <a:lnTo>
                    <a:pt x="46939" y="0"/>
                  </a:lnTo>
                  <a:lnTo>
                    <a:pt x="28669" y="3689"/>
                  </a:lnTo>
                  <a:lnTo>
                    <a:pt x="13749" y="13749"/>
                  </a:lnTo>
                  <a:lnTo>
                    <a:pt x="3689" y="28669"/>
                  </a:lnTo>
                  <a:lnTo>
                    <a:pt x="0" y="46939"/>
                  </a:lnTo>
                  <a:lnTo>
                    <a:pt x="0" y="422452"/>
                  </a:lnTo>
                  <a:lnTo>
                    <a:pt x="3689" y="440722"/>
                  </a:lnTo>
                  <a:lnTo>
                    <a:pt x="13749" y="455642"/>
                  </a:lnTo>
                  <a:lnTo>
                    <a:pt x="28669" y="465702"/>
                  </a:lnTo>
                  <a:lnTo>
                    <a:pt x="46939" y="469392"/>
                  </a:lnTo>
                  <a:lnTo>
                    <a:pt x="1382521" y="469392"/>
                  </a:lnTo>
                  <a:lnTo>
                    <a:pt x="1400847" y="465702"/>
                  </a:lnTo>
                  <a:lnTo>
                    <a:pt x="1415780" y="455642"/>
                  </a:lnTo>
                  <a:lnTo>
                    <a:pt x="1425830" y="440722"/>
                  </a:lnTo>
                  <a:lnTo>
                    <a:pt x="1429512" y="422452"/>
                  </a:lnTo>
                  <a:lnTo>
                    <a:pt x="1429512" y="46939"/>
                  </a:lnTo>
                  <a:lnTo>
                    <a:pt x="1425830" y="28669"/>
                  </a:lnTo>
                  <a:lnTo>
                    <a:pt x="1415780" y="13749"/>
                  </a:lnTo>
                  <a:lnTo>
                    <a:pt x="1400847" y="3689"/>
                  </a:lnTo>
                  <a:lnTo>
                    <a:pt x="138252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3712" y="4419599"/>
              <a:ext cx="1430020" cy="469900"/>
            </a:xfrm>
            <a:custGeom>
              <a:avLst/>
              <a:gdLst/>
              <a:ahLst/>
              <a:cxnLst/>
              <a:rect l="l" t="t" r="r" b="b"/>
              <a:pathLst>
                <a:path w="1430020" h="469900">
                  <a:moveTo>
                    <a:pt x="0" y="46939"/>
                  </a:moveTo>
                  <a:lnTo>
                    <a:pt x="3689" y="28669"/>
                  </a:lnTo>
                  <a:lnTo>
                    <a:pt x="13749" y="13749"/>
                  </a:lnTo>
                  <a:lnTo>
                    <a:pt x="28669" y="3689"/>
                  </a:lnTo>
                  <a:lnTo>
                    <a:pt x="46939" y="0"/>
                  </a:lnTo>
                  <a:lnTo>
                    <a:pt x="1382521" y="0"/>
                  </a:lnTo>
                  <a:lnTo>
                    <a:pt x="1400847" y="3689"/>
                  </a:lnTo>
                  <a:lnTo>
                    <a:pt x="1415780" y="13749"/>
                  </a:lnTo>
                  <a:lnTo>
                    <a:pt x="1425830" y="28669"/>
                  </a:lnTo>
                  <a:lnTo>
                    <a:pt x="1429512" y="46939"/>
                  </a:lnTo>
                  <a:lnTo>
                    <a:pt x="1429512" y="422452"/>
                  </a:lnTo>
                  <a:lnTo>
                    <a:pt x="1425830" y="440722"/>
                  </a:lnTo>
                  <a:lnTo>
                    <a:pt x="1415780" y="455642"/>
                  </a:lnTo>
                  <a:lnTo>
                    <a:pt x="1400847" y="465702"/>
                  </a:lnTo>
                  <a:lnTo>
                    <a:pt x="1382521" y="469392"/>
                  </a:lnTo>
                  <a:lnTo>
                    <a:pt x="46939" y="469392"/>
                  </a:lnTo>
                  <a:lnTo>
                    <a:pt x="28669" y="465702"/>
                  </a:lnTo>
                  <a:lnTo>
                    <a:pt x="13749" y="455642"/>
                  </a:lnTo>
                  <a:lnTo>
                    <a:pt x="3689" y="440722"/>
                  </a:lnTo>
                  <a:lnTo>
                    <a:pt x="0" y="422452"/>
                  </a:lnTo>
                  <a:lnTo>
                    <a:pt x="0" y="4693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28082" y="4430979"/>
            <a:ext cx="14039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8965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 Narrow"/>
                <a:cs typeface="Arial Narrow"/>
              </a:rPr>
              <a:t>Старший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9093" y="4613554"/>
            <a:ext cx="75946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Arial Narrow"/>
                <a:cs typeface="Arial Narrow"/>
              </a:rPr>
              <a:t>наставник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09417" y="2913633"/>
            <a:ext cx="1976120" cy="842010"/>
            <a:chOff x="2709417" y="2913633"/>
            <a:chExt cx="1976120" cy="842010"/>
          </a:xfrm>
        </p:grpSpPr>
        <p:sp>
          <p:nvSpPr>
            <p:cNvPr id="35" name="object 35"/>
            <p:cNvSpPr/>
            <p:nvPr/>
          </p:nvSpPr>
          <p:spPr>
            <a:xfrm>
              <a:off x="2715767" y="2919983"/>
              <a:ext cx="1737360" cy="612775"/>
            </a:xfrm>
            <a:custGeom>
              <a:avLst/>
              <a:gdLst/>
              <a:ahLst/>
              <a:cxnLst/>
              <a:rect l="l" t="t" r="r" b="b"/>
              <a:pathLst>
                <a:path w="1737360" h="612775">
                  <a:moveTo>
                    <a:pt x="1676145" y="0"/>
                  </a:moveTo>
                  <a:lnTo>
                    <a:pt x="61213" y="0"/>
                  </a:lnTo>
                  <a:lnTo>
                    <a:pt x="37397" y="4814"/>
                  </a:lnTo>
                  <a:lnTo>
                    <a:pt x="17938" y="17938"/>
                  </a:lnTo>
                  <a:lnTo>
                    <a:pt x="4814" y="37397"/>
                  </a:lnTo>
                  <a:lnTo>
                    <a:pt x="0" y="61213"/>
                  </a:lnTo>
                  <a:lnTo>
                    <a:pt x="0" y="551433"/>
                  </a:lnTo>
                  <a:lnTo>
                    <a:pt x="4814" y="575250"/>
                  </a:lnTo>
                  <a:lnTo>
                    <a:pt x="17938" y="594709"/>
                  </a:lnTo>
                  <a:lnTo>
                    <a:pt x="37397" y="607833"/>
                  </a:lnTo>
                  <a:lnTo>
                    <a:pt x="61213" y="612647"/>
                  </a:lnTo>
                  <a:lnTo>
                    <a:pt x="1676145" y="612647"/>
                  </a:lnTo>
                  <a:lnTo>
                    <a:pt x="1699962" y="607833"/>
                  </a:lnTo>
                  <a:lnTo>
                    <a:pt x="1719421" y="594709"/>
                  </a:lnTo>
                  <a:lnTo>
                    <a:pt x="1732545" y="575250"/>
                  </a:lnTo>
                  <a:lnTo>
                    <a:pt x="1737359" y="551433"/>
                  </a:lnTo>
                  <a:lnTo>
                    <a:pt x="1737359" y="61213"/>
                  </a:lnTo>
                  <a:lnTo>
                    <a:pt x="1732545" y="37397"/>
                  </a:lnTo>
                  <a:lnTo>
                    <a:pt x="1719421" y="17938"/>
                  </a:lnTo>
                  <a:lnTo>
                    <a:pt x="1699962" y="4814"/>
                  </a:lnTo>
                  <a:lnTo>
                    <a:pt x="1676145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15767" y="2919983"/>
              <a:ext cx="1737360" cy="612775"/>
            </a:xfrm>
            <a:custGeom>
              <a:avLst/>
              <a:gdLst/>
              <a:ahLst/>
              <a:cxnLst/>
              <a:rect l="l" t="t" r="r" b="b"/>
              <a:pathLst>
                <a:path w="1737360" h="612775">
                  <a:moveTo>
                    <a:pt x="0" y="61213"/>
                  </a:moveTo>
                  <a:lnTo>
                    <a:pt x="4814" y="37397"/>
                  </a:lnTo>
                  <a:lnTo>
                    <a:pt x="17938" y="17938"/>
                  </a:lnTo>
                  <a:lnTo>
                    <a:pt x="37397" y="4814"/>
                  </a:lnTo>
                  <a:lnTo>
                    <a:pt x="61213" y="0"/>
                  </a:lnTo>
                  <a:lnTo>
                    <a:pt x="1676145" y="0"/>
                  </a:lnTo>
                  <a:lnTo>
                    <a:pt x="1699962" y="4814"/>
                  </a:lnTo>
                  <a:lnTo>
                    <a:pt x="1719421" y="17938"/>
                  </a:lnTo>
                  <a:lnTo>
                    <a:pt x="1732545" y="37397"/>
                  </a:lnTo>
                  <a:lnTo>
                    <a:pt x="1737359" y="61213"/>
                  </a:lnTo>
                  <a:lnTo>
                    <a:pt x="1737359" y="551433"/>
                  </a:lnTo>
                  <a:lnTo>
                    <a:pt x="1732545" y="575250"/>
                  </a:lnTo>
                  <a:lnTo>
                    <a:pt x="1719421" y="594709"/>
                  </a:lnTo>
                  <a:lnTo>
                    <a:pt x="1699962" y="607833"/>
                  </a:lnTo>
                  <a:lnTo>
                    <a:pt x="1676145" y="612647"/>
                  </a:lnTo>
                  <a:lnTo>
                    <a:pt x="61213" y="612647"/>
                  </a:lnTo>
                  <a:lnTo>
                    <a:pt x="37397" y="607833"/>
                  </a:lnTo>
                  <a:lnTo>
                    <a:pt x="17938" y="594709"/>
                  </a:lnTo>
                  <a:lnTo>
                    <a:pt x="4814" y="575250"/>
                  </a:lnTo>
                  <a:lnTo>
                    <a:pt x="0" y="551433"/>
                  </a:lnTo>
                  <a:lnTo>
                    <a:pt x="0" y="6121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41319" y="3136391"/>
              <a:ext cx="1737360" cy="612775"/>
            </a:xfrm>
            <a:custGeom>
              <a:avLst/>
              <a:gdLst/>
              <a:ahLst/>
              <a:cxnLst/>
              <a:rect l="l" t="t" r="r" b="b"/>
              <a:pathLst>
                <a:path w="1737360" h="612775">
                  <a:moveTo>
                    <a:pt x="1676145" y="0"/>
                  </a:moveTo>
                  <a:lnTo>
                    <a:pt x="61213" y="0"/>
                  </a:lnTo>
                  <a:lnTo>
                    <a:pt x="37397" y="4814"/>
                  </a:lnTo>
                  <a:lnTo>
                    <a:pt x="17938" y="17938"/>
                  </a:lnTo>
                  <a:lnTo>
                    <a:pt x="4814" y="37397"/>
                  </a:lnTo>
                  <a:lnTo>
                    <a:pt x="0" y="61213"/>
                  </a:lnTo>
                  <a:lnTo>
                    <a:pt x="0" y="551434"/>
                  </a:lnTo>
                  <a:lnTo>
                    <a:pt x="4814" y="575250"/>
                  </a:lnTo>
                  <a:lnTo>
                    <a:pt x="17938" y="594709"/>
                  </a:lnTo>
                  <a:lnTo>
                    <a:pt x="37397" y="607833"/>
                  </a:lnTo>
                  <a:lnTo>
                    <a:pt x="61213" y="612647"/>
                  </a:lnTo>
                  <a:lnTo>
                    <a:pt x="1676145" y="612647"/>
                  </a:lnTo>
                  <a:lnTo>
                    <a:pt x="1699962" y="607833"/>
                  </a:lnTo>
                  <a:lnTo>
                    <a:pt x="1719421" y="594709"/>
                  </a:lnTo>
                  <a:lnTo>
                    <a:pt x="1732545" y="575250"/>
                  </a:lnTo>
                  <a:lnTo>
                    <a:pt x="1737359" y="551434"/>
                  </a:lnTo>
                  <a:lnTo>
                    <a:pt x="1737359" y="61213"/>
                  </a:lnTo>
                  <a:lnTo>
                    <a:pt x="1732545" y="37397"/>
                  </a:lnTo>
                  <a:lnTo>
                    <a:pt x="1719421" y="17938"/>
                  </a:lnTo>
                  <a:lnTo>
                    <a:pt x="1699962" y="4814"/>
                  </a:lnTo>
                  <a:lnTo>
                    <a:pt x="167614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41319" y="3136391"/>
              <a:ext cx="1737360" cy="612775"/>
            </a:xfrm>
            <a:custGeom>
              <a:avLst/>
              <a:gdLst/>
              <a:ahLst/>
              <a:cxnLst/>
              <a:rect l="l" t="t" r="r" b="b"/>
              <a:pathLst>
                <a:path w="1737360" h="612775">
                  <a:moveTo>
                    <a:pt x="0" y="61213"/>
                  </a:moveTo>
                  <a:lnTo>
                    <a:pt x="4814" y="37397"/>
                  </a:lnTo>
                  <a:lnTo>
                    <a:pt x="17938" y="17938"/>
                  </a:lnTo>
                  <a:lnTo>
                    <a:pt x="37397" y="4814"/>
                  </a:lnTo>
                  <a:lnTo>
                    <a:pt x="61213" y="0"/>
                  </a:lnTo>
                  <a:lnTo>
                    <a:pt x="1676145" y="0"/>
                  </a:lnTo>
                  <a:lnTo>
                    <a:pt x="1699962" y="4814"/>
                  </a:lnTo>
                  <a:lnTo>
                    <a:pt x="1719421" y="17938"/>
                  </a:lnTo>
                  <a:lnTo>
                    <a:pt x="1732545" y="37397"/>
                  </a:lnTo>
                  <a:lnTo>
                    <a:pt x="1737359" y="61213"/>
                  </a:lnTo>
                  <a:lnTo>
                    <a:pt x="1737359" y="551434"/>
                  </a:lnTo>
                  <a:lnTo>
                    <a:pt x="1732545" y="575250"/>
                  </a:lnTo>
                  <a:lnTo>
                    <a:pt x="1719421" y="594709"/>
                  </a:lnTo>
                  <a:lnTo>
                    <a:pt x="1699962" y="607833"/>
                  </a:lnTo>
                  <a:lnTo>
                    <a:pt x="1676145" y="612647"/>
                  </a:lnTo>
                  <a:lnTo>
                    <a:pt x="61213" y="612647"/>
                  </a:lnTo>
                  <a:lnTo>
                    <a:pt x="37397" y="607833"/>
                  </a:lnTo>
                  <a:lnTo>
                    <a:pt x="17938" y="594709"/>
                  </a:lnTo>
                  <a:lnTo>
                    <a:pt x="4814" y="575250"/>
                  </a:lnTo>
                  <a:lnTo>
                    <a:pt x="0" y="551434"/>
                  </a:lnTo>
                  <a:lnTo>
                    <a:pt x="0" y="6121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197479" y="3125800"/>
            <a:ext cx="1226185" cy="60452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3175" algn="ctr">
              <a:lnSpc>
                <a:spcPct val="85800"/>
              </a:lnSpc>
              <a:spcBef>
                <a:spcPts val="330"/>
              </a:spcBef>
            </a:pPr>
            <a:r>
              <a:rPr sz="1400" b="1" spc="-20" dirty="0">
                <a:latin typeface="Arial Narrow"/>
                <a:cs typeface="Arial Narrow"/>
              </a:rPr>
              <a:t>Team</a:t>
            </a:r>
            <a:r>
              <a:rPr sz="1400" b="1" spc="-3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Mentoring (командное </a:t>
            </a:r>
            <a:r>
              <a:rPr sz="1400" b="1" spc="-20" dirty="0">
                <a:latin typeface="Arial Narrow"/>
                <a:cs typeface="Arial Narrow"/>
              </a:rPr>
              <a:t>наставничество)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877057" y="4123689"/>
            <a:ext cx="1640839" cy="619760"/>
            <a:chOff x="2877057" y="4123689"/>
            <a:chExt cx="1640839" cy="619760"/>
          </a:xfrm>
        </p:grpSpPr>
        <p:sp>
          <p:nvSpPr>
            <p:cNvPr id="41" name="object 41"/>
            <p:cNvSpPr/>
            <p:nvPr/>
          </p:nvSpPr>
          <p:spPr>
            <a:xfrm>
              <a:off x="2883407" y="4130039"/>
              <a:ext cx="1399540" cy="390525"/>
            </a:xfrm>
            <a:custGeom>
              <a:avLst/>
              <a:gdLst/>
              <a:ahLst/>
              <a:cxnLst/>
              <a:rect l="l" t="t" r="r" b="b"/>
              <a:pathLst>
                <a:path w="1399539" h="390525">
                  <a:moveTo>
                    <a:pt x="1360043" y="0"/>
                  </a:moveTo>
                  <a:lnTo>
                    <a:pt x="38989" y="0"/>
                  </a:lnTo>
                  <a:lnTo>
                    <a:pt x="23842" y="3065"/>
                  </a:lnTo>
                  <a:lnTo>
                    <a:pt x="11445" y="11425"/>
                  </a:lnTo>
                  <a:lnTo>
                    <a:pt x="3073" y="23826"/>
                  </a:lnTo>
                  <a:lnTo>
                    <a:pt x="0" y="39014"/>
                  </a:lnTo>
                  <a:lnTo>
                    <a:pt x="0" y="351129"/>
                  </a:lnTo>
                  <a:lnTo>
                    <a:pt x="3073" y="366317"/>
                  </a:lnTo>
                  <a:lnTo>
                    <a:pt x="11445" y="378718"/>
                  </a:lnTo>
                  <a:lnTo>
                    <a:pt x="23842" y="387078"/>
                  </a:lnTo>
                  <a:lnTo>
                    <a:pt x="38989" y="390144"/>
                  </a:lnTo>
                  <a:lnTo>
                    <a:pt x="1360043" y="390144"/>
                  </a:lnTo>
                  <a:lnTo>
                    <a:pt x="1375189" y="387078"/>
                  </a:lnTo>
                  <a:lnTo>
                    <a:pt x="1387586" y="378718"/>
                  </a:lnTo>
                  <a:lnTo>
                    <a:pt x="1395958" y="366317"/>
                  </a:lnTo>
                  <a:lnTo>
                    <a:pt x="1399032" y="351129"/>
                  </a:lnTo>
                  <a:lnTo>
                    <a:pt x="1399032" y="39014"/>
                  </a:lnTo>
                  <a:lnTo>
                    <a:pt x="1395958" y="23826"/>
                  </a:lnTo>
                  <a:lnTo>
                    <a:pt x="1387586" y="11425"/>
                  </a:lnTo>
                  <a:lnTo>
                    <a:pt x="1375189" y="3065"/>
                  </a:lnTo>
                  <a:lnTo>
                    <a:pt x="1360043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83407" y="4130039"/>
              <a:ext cx="1399540" cy="390525"/>
            </a:xfrm>
            <a:custGeom>
              <a:avLst/>
              <a:gdLst/>
              <a:ahLst/>
              <a:cxnLst/>
              <a:rect l="l" t="t" r="r" b="b"/>
              <a:pathLst>
                <a:path w="1399539" h="390525">
                  <a:moveTo>
                    <a:pt x="0" y="39014"/>
                  </a:moveTo>
                  <a:lnTo>
                    <a:pt x="3073" y="23826"/>
                  </a:lnTo>
                  <a:lnTo>
                    <a:pt x="11445" y="11425"/>
                  </a:lnTo>
                  <a:lnTo>
                    <a:pt x="23842" y="3065"/>
                  </a:lnTo>
                  <a:lnTo>
                    <a:pt x="38989" y="0"/>
                  </a:lnTo>
                  <a:lnTo>
                    <a:pt x="1360043" y="0"/>
                  </a:lnTo>
                  <a:lnTo>
                    <a:pt x="1375189" y="3065"/>
                  </a:lnTo>
                  <a:lnTo>
                    <a:pt x="1387586" y="11425"/>
                  </a:lnTo>
                  <a:lnTo>
                    <a:pt x="1395958" y="23826"/>
                  </a:lnTo>
                  <a:lnTo>
                    <a:pt x="1399032" y="39014"/>
                  </a:lnTo>
                  <a:lnTo>
                    <a:pt x="1399032" y="351129"/>
                  </a:lnTo>
                  <a:lnTo>
                    <a:pt x="1395958" y="366317"/>
                  </a:lnTo>
                  <a:lnTo>
                    <a:pt x="1387586" y="378718"/>
                  </a:lnTo>
                  <a:lnTo>
                    <a:pt x="1375189" y="387078"/>
                  </a:lnTo>
                  <a:lnTo>
                    <a:pt x="1360043" y="390144"/>
                  </a:lnTo>
                  <a:lnTo>
                    <a:pt x="38989" y="390144"/>
                  </a:lnTo>
                  <a:lnTo>
                    <a:pt x="23842" y="387078"/>
                  </a:lnTo>
                  <a:lnTo>
                    <a:pt x="11445" y="378718"/>
                  </a:lnTo>
                  <a:lnTo>
                    <a:pt x="3073" y="366317"/>
                  </a:lnTo>
                  <a:lnTo>
                    <a:pt x="0" y="351129"/>
                  </a:lnTo>
                  <a:lnTo>
                    <a:pt x="0" y="3901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12007" y="4346447"/>
              <a:ext cx="1399540" cy="390525"/>
            </a:xfrm>
            <a:custGeom>
              <a:avLst/>
              <a:gdLst/>
              <a:ahLst/>
              <a:cxnLst/>
              <a:rect l="l" t="t" r="r" b="b"/>
              <a:pathLst>
                <a:path w="1399539" h="390525">
                  <a:moveTo>
                    <a:pt x="1360043" y="0"/>
                  </a:moveTo>
                  <a:lnTo>
                    <a:pt x="38989" y="0"/>
                  </a:lnTo>
                  <a:lnTo>
                    <a:pt x="23842" y="3065"/>
                  </a:lnTo>
                  <a:lnTo>
                    <a:pt x="11445" y="11425"/>
                  </a:lnTo>
                  <a:lnTo>
                    <a:pt x="3073" y="23826"/>
                  </a:lnTo>
                  <a:lnTo>
                    <a:pt x="0" y="39014"/>
                  </a:lnTo>
                  <a:lnTo>
                    <a:pt x="0" y="351129"/>
                  </a:lnTo>
                  <a:lnTo>
                    <a:pt x="3073" y="366317"/>
                  </a:lnTo>
                  <a:lnTo>
                    <a:pt x="11445" y="378718"/>
                  </a:lnTo>
                  <a:lnTo>
                    <a:pt x="23842" y="387078"/>
                  </a:lnTo>
                  <a:lnTo>
                    <a:pt x="38989" y="390144"/>
                  </a:lnTo>
                  <a:lnTo>
                    <a:pt x="1360043" y="390144"/>
                  </a:lnTo>
                  <a:lnTo>
                    <a:pt x="1375189" y="387078"/>
                  </a:lnTo>
                  <a:lnTo>
                    <a:pt x="1387586" y="378718"/>
                  </a:lnTo>
                  <a:lnTo>
                    <a:pt x="1395958" y="366317"/>
                  </a:lnTo>
                  <a:lnTo>
                    <a:pt x="1399032" y="351129"/>
                  </a:lnTo>
                  <a:lnTo>
                    <a:pt x="1399032" y="39014"/>
                  </a:lnTo>
                  <a:lnTo>
                    <a:pt x="1395958" y="23826"/>
                  </a:lnTo>
                  <a:lnTo>
                    <a:pt x="1387586" y="11425"/>
                  </a:lnTo>
                  <a:lnTo>
                    <a:pt x="1375189" y="3065"/>
                  </a:lnTo>
                  <a:lnTo>
                    <a:pt x="136004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12007" y="4346447"/>
              <a:ext cx="1399540" cy="390525"/>
            </a:xfrm>
            <a:custGeom>
              <a:avLst/>
              <a:gdLst/>
              <a:ahLst/>
              <a:cxnLst/>
              <a:rect l="l" t="t" r="r" b="b"/>
              <a:pathLst>
                <a:path w="1399539" h="390525">
                  <a:moveTo>
                    <a:pt x="0" y="39014"/>
                  </a:moveTo>
                  <a:lnTo>
                    <a:pt x="3073" y="23826"/>
                  </a:lnTo>
                  <a:lnTo>
                    <a:pt x="11445" y="11425"/>
                  </a:lnTo>
                  <a:lnTo>
                    <a:pt x="23842" y="3065"/>
                  </a:lnTo>
                  <a:lnTo>
                    <a:pt x="38989" y="0"/>
                  </a:lnTo>
                  <a:lnTo>
                    <a:pt x="1360043" y="0"/>
                  </a:lnTo>
                  <a:lnTo>
                    <a:pt x="1375189" y="3065"/>
                  </a:lnTo>
                  <a:lnTo>
                    <a:pt x="1387586" y="11425"/>
                  </a:lnTo>
                  <a:lnTo>
                    <a:pt x="1395958" y="23826"/>
                  </a:lnTo>
                  <a:lnTo>
                    <a:pt x="1399032" y="39014"/>
                  </a:lnTo>
                  <a:lnTo>
                    <a:pt x="1399032" y="351129"/>
                  </a:lnTo>
                  <a:lnTo>
                    <a:pt x="1395958" y="366317"/>
                  </a:lnTo>
                  <a:lnTo>
                    <a:pt x="1387586" y="378718"/>
                  </a:lnTo>
                  <a:lnTo>
                    <a:pt x="1375189" y="387078"/>
                  </a:lnTo>
                  <a:lnTo>
                    <a:pt x="1360043" y="390144"/>
                  </a:lnTo>
                  <a:lnTo>
                    <a:pt x="38989" y="390144"/>
                  </a:lnTo>
                  <a:lnTo>
                    <a:pt x="23842" y="387078"/>
                  </a:lnTo>
                  <a:lnTo>
                    <a:pt x="11445" y="378718"/>
                  </a:lnTo>
                  <a:lnTo>
                    <a:pt x="3073" y="366317"/>
                  </a:lnTo>
                  <a:lnTo>
                    <a:pt x="0" y="351129"/>
                  </a:lnTo>
                  <a:lnTo>
                    <a:pt x="0" y="3901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432428" y="4316983"/>
            <a:ext cx="7594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lnSpc>
                <a:spcPts val="1560"/>
              </a:lnSpc>
              <a:spcBef>
                <a:spcPts val="95"/>
              </a:spcBef>
            </a:pPr>
            <a:r>
              <a:rPr sz="1400" b="1" spc="-10" dirty="0">
                <a:latin typeface="Arial Narrow"/>
                <a:cs typeface="Arial Narrow"/>
              </a:rPr>
              <a:t>Ведущий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60"/>
              </a:lnSpc>
            </a:pPr>
            <a:r>
              <a:rPr sz="1400" b="1" spc="-10" dirty="0">
                <a:latin typeface="Arial Narrow"/>
                <a:cs typeface="Arial Narrow"/>
              </a:rPr>
              <a:t>наставник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808220" y="917435"/>
            <a:ext cx="4335780" cy="3912235"/>
            <a:chOff x="4808220" y="917435"/>
            <a:chExt cx="4335780" cy="3912235"/>
          </a:xfrm>
        </p:grpSpPr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3488" y="917435"/>
              <a:ext cx="1810511" cy="387019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1608" y="1115567"/>
              <a:ext cx="1402079" cy="32979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30240" y="996695"/>
              <a:ext cx="2071877" cy="278523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8360" y="1194815"/>
              <a:ext cx="1499615" cy="2212848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808220" y="3012948"/>
              <a:ext cx="4127500" cy="1816735"/>
            </a:xfrm>
            <a:custGeom>
              <a:avLst/>
              <a:gdLst/>
              <a:ahLst/>
              <a:cxnLst/>
              <a:rect l="l" t="t" r="r" b="b"/>
              <a:pathLst>
                <a:path w="4127500" h="1816735">
                  <a:moveTo>
                    <a:pt x="4126991" y="0"/>
                  </a:moveTo>
                  <a:lnTo>
                    <a:pt x="0" y="0"/>
                  </a:lnTo>
                  <a:lnTo>
                    <a:pt x="0" y="1816608"/>
                  </a:lnTo>
                  <a:lnTo>
                    <a:pt x="4126991" y="1816608"/>
                  </a:lnTo>
                  <a:lnTo>
                    <a:pt x="4126991" y="0"/>
                  </a:lnTo>
                  <a:close/>
                </a:path>
              </a:pathLst>
            </a:custGeom>
            <a:solidFill>
              <a:srgbClr val="DBE0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808220" y="3012947"/>
            <a:ext cx="4127500" cy="1816735"/>
          </a:xfrm>
          <a:prstGeom prst="rect">
            <a:avLst/>
          </a:prstGeom>
          <a:ln w="9144">
            <a:solidFill>
              <a:srgbClr val="0000CC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400"/>
              </a:spcBef>
              <a:tabLst>
                <a:tab pos="1482090" algn="l"/>
                <a:tab pos="2100580" algn="l"/>
                <a:tab pos="3515360" algn="l"/>
              </a:tabLst>
            </a:pPr>
            <a:r>
              <a:rPr sz="1400" b="1" i="1" dirty="0">
                <a:solidFill>
                  <a:srgbClr val="001F5F"/>
                </a:solidFill>
                <a:latin typeface="Arial Narrow"/>
                <a:cs typeface="Arial Narrow"/>
              </a:rPr>
              <a:t>Цель:</a:t>
            </a:r>
            <a:r>
              <a:rPr sz="1400" b="1" i="1" spc="265" dirty="0">
                <a:solidFill>
                  <a:srgbClr val="001F5F"/>
                </a:solidFill>
                <a:latin typeface="Arial Narrow"/>
                <a:cs typeface="Arial Narrow"/>
              </a:rPr>
              <a:t> 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создание</a:t>
            </a:r>
            <a:r>
              <a:rPr sz="1400" b="1" spc="265" dirty="0">
                <a:solidFill>
                  <a:srgbClr val="001F5F"/>
                </a:solidFill>
                <a:latin typeface="Arial Narrow"/>
                <a:cs typeface="Arial Narrow"/>
              </a:rPr>
              <a:t> 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условий</a:t>
            </a:r>
            <a:r>
              <a:rPr sz="1400" b="1" spc="270" dirty="0">
                <a:solidFill>
                  <a:srgbClr val="001F5F"/>
                </a:solidFill>
                <a:latin typeface="Arial Narrow"/>
                <a:cs typeface="Arial Narrow"/>
              </a:rPr>
              <a:t> 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для</a:t>
            </a:r>
            <a:r>
              <a:rPr sz="1400" b="1" spc="54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непрерывного повышения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обновления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уровня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профессиональных</a:t>
            </a:r>
            <a:r>
              <a:rPr sz="1400" b="1" spc="459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компетенций</a:t>
            </a:r>
            <a:r>
              <a:rPr sz="1400" b="1" spc="46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педагогов</a:t>
            </a:r>
            <a:r>
              <a:rPr sz="1400" b="1" spc="459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со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стажем</a:t>
            </a:r>
            <a:r>
              <a:rPr sz="1400" b="1" spc="20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работы</a:t>
            </a:r>
            <a:r>
              <a:rPr sz="1400" b="1" spc="19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более</a:t>
            </a:r>
            <a:r>
              <a:rPr sz="1400" b="1" spc="19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5</a:t>
            </a:r>
            <a:r>
              <a:rPr sz="1400" b="1" spc="19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лет</a:t>
            </a:r>
            <a:r>
              <a:rPr sz="1400" b="1" spc="18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20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соответствии</a:t>
            </a:r>
            <a:r>
              <a:rPr sz="1400" b="1" spc="204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с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моделью</a:t>
            </a:r>
            <a:r>
              <a:rPr sz="1400" b="1" spc="5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«I</a:t>
            </a:r>
            <a:r>
              <a:rPr sz="1400" b="1" spc="5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–</a:t>
            </a:r>
            <a:r>
              <a:rPr sz="1400" b="1" spc="509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SMART</a:t>
            </a:r>
            <a:r>
              <a:rPr sz="1400" b="1" spc="5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skills»,</a:t>
            </a:r>
            <a:r>
              <a:rPr sz="1400" b="1" spc="5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удовлетворения</a:t>
            </a:r>
            <a:r>
              <a:rPr sz="1400" b="1" spc="5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их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образовательных</a:t>
            </a:r>
            <a:r>
              <a:rPr sz="1400" b="1" spc="29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потребностей</a:t>
            </a:r>
            <a:r>
              <a:rPr sz="1400" b="1" spc="29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30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индивидуальных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запросов</a:t>
            </a:r>
            <a:r>
              <a:rPr sz="1400" b="1" spc="13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5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условиях</a:t>
            </a:r>
            <a:r>
              <a:rPr sz="1400" b="1" spc="12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системных</a:t>
            </a:r>
            <a:r>
              <a:rPr sz="1400" b="1" spc="12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преобразований профессионально</a:t>
            </a:r>
            <a:r>
              <a:rPr sz="1400" b="1" spc="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педагогической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деятельности.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752088" y="1060703"/>
            <a:ext cx="2459355" cy="1990089"/>
            <a:chOff x="3752088" y="1060703"/>
            <a:chExt cx="2459355" cy="1990089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52088" y="1060703"/>
              <a:ext cx="2458973" cy="19897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50208" y="1258823"/>
              <a:ext cx="1886712" cy="1417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942"/>
            <a:ext cx="9135110" cy="873125"/>
            <a:chOff x="0" y="124942"/>
            <a:chExt cx="9135110" cy="873125"/>
          </a:xfrm>
        </p:grpSpPr>
        <p:sp>
          <p:nvSpPr>
            <p:cNvPr id="3" name="object 3"/>
            <p:cNvSpPr/>
            <p:nvPr/>
          </p:nvSpPr>
          <p:spPr>
            <a:xfrm>
              <a:off x="0" y="14020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176783"/>
              <a:ext cx="8705215" cy="680085"/>
            </a:xfrm>
            <a:custGeom>
              <a:avLst/>
              <a:gdLst/>
              <a:ahLst/>
              <a:cxnLst/>
              <a:rect l="l" t="t" r="r" b="b"/>
              <a:pathLst>
                <a:path w="8705215" h="680085">
                  <a:moveTo>
                    <a:pt x="8705088" y="0"/>
                  </a:moveTo>
                  <a:lnTo>
                    <a:pt x="219481" y="0"/>
                  </a:lnTo>
                  <a:lnTo>
                    <a:pt x="0" y="679703"/>
                  </a:lnTo>
                  <a:lnTo>
                    <a:pt x="8485632" y="679703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911" y="124942"/>
              <a:ext cx="3594989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055" y="426694"/>
              <a:ext cx="5103622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2170" y="195452"/>
            <a:ext cx="4794885" cy="631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35" algn="ctr">
              <a:lnSpc>
                <a:spcPts val="2390"/>
              </a:lnSpc>
              <a:spcBef>
                <a:spcPts val="90"/>
              </a:spcBef>
            </a:pPr>
            <a:r>
              <a:rPr dirty="0"/>
              <a:t>КЛУБ</a:t>
            </a:r>
            <a:r>
              <a:rPr spc="-80" dirty="0"/>
              <a:t> </a:t>
            </a:r>
            <a:r>
              <a:rPr dirty="0"/>
              <a:t>УСПЕШНЫХ</a:t>
            </a:r>
            <a:r>
              <a:rPr spc="15" dirty="0"/>
              <a:t> </a:t>
            </a:r>
            <a:r>
              <a:rPr spc="-10" dirty="0"/>
              <a:t>ПЕДАГОГОВ</a:t>
            </a:r>
          </a:p>
          <a:p>
            <a:pPr algn="ctr">
              <a:lnSpc>
                <a:spcPts val="2390"/>
              </a:lnSpc>
            </a:pPr>
            <a:r>
              <a:rPr dirty="0"/>
              <a:t>«ИК&amp;Р»</a:t>
            </a:r>
            <a:r>
              <a:rPr spc="-65" dirty="0"/>
              <a:t> </a:t>
            </a:r>
            <a:r>
              <a:rPr dirty="0"/>
              <a:t>(ИНТЕЛЛЕКТ.</a:t>
            </a:r>
            <a:r>
              <a:rPr spc="-80" dirty="0"/>
              <a:t> </a:t>
            </a:r>
            <a:r>
              <a:rPr dirty="0"/>
              <a:t>КАЧЕСТВО.</a:t>
            </a:r>
            <a:r>
              <a:rPr spc="-60" dirty="0"/>
              <a:t> </a:t>
            </a:r>
            <a:r>
              <a:rPr spc="-10" dirty="0"/>
              <a:t>РАЗВИТИЕ)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752344" y="1030274"/>
            <a:ext cx="6250305" cy="4037329"/>
            <a:chOff x="2752344" y="1030274"/>
            <a:chExt cx="6250305" cy="403732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344" y="1837886"/>
              <a:ext cx="6249797" cy="32292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2344" y="1030274"/>
              <a:ext cx="6249797" cy="8304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62198" y="1016330"/>
            <a:ext cx="5992495" cy="396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algn="ctr">
              <a:lnSpc>
                <a:spcPts val="2005"/>
              </a:lnSpc>
              <a:spcBef>
                <a:spcPts val="100"/>
              </a:spcBef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Организация</a:t>
            </a:r>
            <a:r>
              <a:rPr sz="18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деятельности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принципу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Peer-to-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Peer</a:t>
            </a:r>
            <a:r>
              <a:rPr sz="1800" b="1" spc="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Mentoring</a:t>
            </a:r>
            <a:endParaRPr sz="1800">
              <a:latin typeface="Arial Narrow"/>
              <a:cs typeface="Arial Narrow"/>
            </a:endParaRPr>
          </a:p>
          <a:p>
            <a:pPr marL="46990" algn="ctr">
              <a:lnSpc>
                <a:spcPts val="2005"/>
              </a:lnSpc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(наставничество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«равный</a:t>
            </a:r>
            <a:r>
              <a:rPr sz="18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равному»)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Arial Narrow"/>
              <a:cs typeface="Arial Narrow"/>
            </a:endParaRPr>
          </a:p>
          <a:p>
            <a:pPr marL="137160" marR="86360" algn="ctr">
              <a:lnSpc>
                <a:spcPct val="95700"/>
              </a:lnSpc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Главный</a:t>
            </a:r>
            <a:r>
              <a:rPr sz="1600" b="1" spc="-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субъект</a:t>
            </a:r>
            <a:r>
              <a:rPr sz="16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600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старший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 наставник</a:t>
            </a:r>
            <a:r>
              <a:rPr sz="16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600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педагог,</a:t>
            </a:r>
            <a:r>
              <a:rPr sz="16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равный</a:t>
            </a:r>
            <a:r>
              <a:rPr sz="16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по</a:t>
            </a:r>
            <a:r>
              <a:rPr sz="16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уровню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наставляемым,</a:t>
            </a:r>
            <a:r>
              <a:rPr sz="1600" b="1" spc="-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но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с</a:t>
            </a:r>
            <a:r>
              <a:rPr sz="16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высокими</a:t>
            </a:r>
            <a:r>
              <a:rPr sz="16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профессиональными</a:t>
            </a:r>
            <a:r>
              <a:rPr sz="1600" b="1" spc="-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достижениями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в той</a:t>
            </a:r>
            <a:r>
              <a:rPr sz="16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или</a:t>
            </a:r>
            <a:r>
              <a:rPr sz="16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иной</a:t>
            </a:r>
            <a:r>
              <a:rPr sz="16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области.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 Narrow"/>
              <a:cs typeface="Arial Narrow"/>
            </a:endParaRPr>
          </a:p>
          <a:p>
            <a:pPr marL="38100" algn="ctr">
              <a:lnSpc>
                <a:spcPct val="100000"/>
              </a:lnSpc>
            </a:pPr>
            <a:r>
              <a:rPr sz="1600" b="1" i="1" dirty="0">
                <a:solidFill>
                  <a:srgbClr val="001F5F"/>
                </a:solidFill>
                <a:latin typeface="Arial Narrow"/>
                <a:cs typeface="Arial Narrow"/>
              </a:rPr>
              <a:t>Содержание</a:t>
            </a:r>
            <a:r>
              <a:rPr sz="1600" b="1" i="1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i="1" spc="-10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Arial Narrow"/>
              <a:cs typeface="Arial Narrow"/>
            </a:endParaRPr>
          </a:p>
          <a:p>
            <a:pPr marL="113030" indent="-100965">
              <a:lnSpc>
                <a:spcPts val="1885"/>
              </a:lnSpc>
              <a:buChar char="-"/>
              <a:tabLst>
                <a:tab pos="113664" algn="l"/>
              </a:tabLst>
            </a:pP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координирование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</a:t>
            </a:r>
            <a:r>
              <a:rPr sz="16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инициативных</a:t>
            </a:r>
            <a:r>
              <a:rPr sz="16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групп</a:t>
            </a:r>
            <a:r>
              <a:rPr sz="16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</a:t>
            </a:r>
            <a:r>
              <a:rPr sz="16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внедрению</a:t>
            </a:r>
            <a:r>
              <a:rPr sz="16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35"/>
              </a:lnSpc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развитию</a:t>
            </a:r>
            <a:r>
              <a:rPr sz="16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новых</a:t>
            </a:r>
            <a:r>
              <a:rPr sz="16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педагогических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600" b="1" spc="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цифровых</a:t>
            </a:r>
            <a:r>
              <a:rPr sz="16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технологий;</a:t>
            </a:r>
            <a:endParaRPr sz="1600">
              <a:latin typeface="Arial Narrow"/>
              <a:cs typeface="Arial Narrow"/>
            </a:endParaRPr>
          </a:p>
          <a:p>
            <a:pPr marL="113030" indent="-100965">
              <a:lnSpc>
                <a:spcPts val="1835"/>
              </a:lnSpc>
              <a:buChar char="-"/>
              <a:tabLst>
                <a:tab pos="113664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организация</a:t>
            </a:r>
            <a:r>
              <a:rPr sz="1600" b="1" spc="-9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семинаров,</a:t>
            </a:r>
            <a:r>
              <a:rPr sz="1600" b="1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коуч-сессий</a:t>
            </a:r>
            <a:r>
              <a:rPr sz="1600" b="1" spc="-7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 соответствии</a:t>
            </a:r>
            <a:r>
              <a:rPr sz="16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с</a:t>
            </a:r>
            <a:r>
              <a:rPr sz="16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маршрутом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ts val="1835"/>
              </a:lnSpc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развития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коллектива;</a:t>
            </a:r>
            <a:endParaRPr sz="1600">
              <a:latin typeface="Arial Narrow"/>
              <a:cs typeface="Arial Narrow"/>
            </a:endParaRPr>
          </a:p>
          <a:p>
            <a:pPr marL="113030" indent="-100965">
              <a:lnSpc>
                <a:spcPts val="1835"/>
              </a:lnSpc>
              <a:buChar char="-"/>
              <a:tabLst>
                <a:tab pos="113664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консультирование и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осуществление</a:t>
            </a:r>
            <a:r>
              <a:rPr sz="1600" b="1" spc="-7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методической</a:t>
            </a:r>
            <a:r>
              <a:rPr sz="16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поддержки;</a:t>
            </a:r>
            <a:endParaRPr sz="1600">
              <a:latin typeface="Arial Narrow"/>
              <a:cs typeface="Arial Narrow"/>
            </a:endParaRPr>
          </a:p>
          <a:p>
            <a:pPr marL="113030" indent="-100965">
              <a:lnSpc>
                <a:spcPts val="1835"/>
              </a:lnSpc>
              <a:buChar char="-"/>
              <a:tabLst>
                <a:tab pos="113664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проведение</a:t>
            </a:r>
            <a:r>
              <a:rPr sz="16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анализа</a:t>
            </a:r>
            <a:r>
              <a:rPr sz="1600" b="1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внутренних</a:t>
            </a:r>
            <a:r>
              <a:rPr sz="1600" b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6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внешних</a:t>
            </a:r>
            <a:r>
              <a:rPr sz="16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факторов;</a:t>
            </a:r>
            <a:endParaRPr sz="1600">
              <a:latin typeface="Arial Narrow"/>
              <a:cs typeface="Arial Narrow"/>
            </a:endParaRPr>
          </a:p>
          <a:p>
            <a:pPr marL="113030" indent="-100965">
              <a:lnSpc>
                <a:spcPts val="1875"/>
              </a:lnSpc>
              <a:buChar char="-"/>
              <a:tabLst>
                <a:tab pos="113664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оценка</a:t>
            </a:r>
            <a:r>
              <a:rPr sz="16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успешности</a:t>
            </a:r>
            <a:r>
              <a:rPr sz="16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реализации</a:t>
            </a:r>
            <a:r>
              <a:rPr sz="1600" b="1" spc="-7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600" b="1" spc="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достижения</a:t>
            </a:r>
            <a:r>
              <a:rPr sz="16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намеченных</a:t>
            </a:r>
            <a:r>
              <a:rPr sz="1600" b="1" spc="-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целей.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22464" y="0"/>
            <a:ext cx="1292225" cy="1188720"/>
            <a:chOff x="7522464" y="0"/>
            <a:chExt cx="1292225" cy="11887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2464" y="0"/>
              <a:ext cx="1291971" cy="11882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9936" y="121919"/>
              <a:ext cx="615696" cy="7376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825740" y="77723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4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8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201167"/>
            <a:ext cx="2974340" cy="4944110"/>
            <a:chOff x="0" y="201167"/>
            <a:chExt cx="2974340" cy="49441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201167"/>
              <a:ext cx="1400429" cy="15985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383" y="2554223"/>
              <a:ext cx="2175637" cy="17335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4503" y="2752344"/>
              <a:ext cx="1603248" cy="11612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584959"/>
              <a:ext cx="1971421" cy="18524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783079"/>
              <a:ext cx="1597152" cy="12801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1832" y="807719"/>
              <a:ext cx="2032254" cy="154762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39952" y="1005839"/>
              <a:ext cx="1459992" cy="9753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44" y="3742918"/>
              <a:ext cx="2273046" cy="14021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263" y="3941064"/>
              <a:ext cx="1700783" cy="1075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942"/>
            <a:ext cx="9135110" cy="873125"/>
            <a:chOff x="0" y="124942"/>
            <a:chExt cx="9135110" cy="873125"/>
          </a:xfrm>
        </p:grpSpPr>
        <p:sp>
          <p:nvSpPr>
            <p:cNvPr id="3" name="object 3"/>
            <p:cNvSpPr/>
            <p:nvPr/>
          </p:nvSpPr>
          <p:spPr>
            <a:xfrm>
              <a:off x="0" y="14020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176783"/>
              <a:ext cx="8705215" cy="680085"/>
            </a:xfrm>
            <a:custGeom>
              <a:avLst/>
              <a:gdLst/>
              <a:ahLst/>
              <a:cxnLst/>
              <a:rect l="l" t="t" r="r" b="b"/>
              <a:pathLst>
                <a:path w="8705215" h="680085">
                  <a:moveTo>
                    <a:pt x="8705088" y="0"/>
                  </a:moveTo>
                  <a:lnTo>
                    <a:pt x="219481" y="0"/>
                  </a:lnTo>
                  <a:lnTo>
                    <a:pt x="0" y="679703"/>
                  </a:lnTo>
                  <a:lnTo>
                    <a:pt x="8485632" y="679703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911" y="124942"/>
              <a:ext cx="3594989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2055" y="426694"/>
              <a:ext cx="5103622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22170" y="195452"/>
            <a:ext cx="4794885" cy="631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635" algn="ctr">
              <a:lnSpc>
                <a:spcPts val="2390"/>
              </a:lnSpc>
              <a:spcBef>
                <a:spcPts val="90"/>
              </a:spcBef>
            </a:pPr>
            <a:r>
              <a:rPr dirty="0"/>
              <a:t>КЛУБ</a:t>
            </a:r>
            <a:r>
              <a:rPr spc="-80" dirty="0"/>
              <a:t> </a:t>
            </a:r>
            <a:r>
              <a:rPr dirty="0"/>
              <a:t>УСПЕШНЫХ</a:t>
            </a:r>
            <a:r>
              <a:rPr spc="15" dirty="0"/>
              <a:t> </a:t>
            </a:r>
            <a:r>
              <a:rPr spc="-10" dirty="0"/>
              <a:t>ПЕДАГОГОВ</a:t>
            </a:r>
          </a:p>
          <a:p>
            <a:pPr algn="ctr">
              <a:lnSpc>
                <a:spcPts val="2390"/>
              </a:lnSpc>
            </a:pPr>
            <a:r>
              <a:rPr dirty="0"/>
              <a:t>«ИК&amp;Р»</a:t>
            </a:r>
            <a:r>
              <a:rPr spc="-65" dirty="0"/>
              <a:t> </a:t>
            </a:r>
            <a:r>
              <a:rPr dirty="0"/>
              <a:t>(ИНТЕЛЛЕКТ.</a:t>
            </a:r>
            <a:r>
              <a:rPr spc="-80" dirty="0"/>
              <a:t> </a:t>
            </a:r>
            <a:r>
              <a:rPr dirty="0"/>
              <a:t>КАЧЕСТВО.</a:t>
            </a:r>
            <a:r>
              <a:rPr spc="-60" dirty="0"/>
              <a:t> </a:t>
            </a:r>
            <a:r>
              <a:rPr spc="-10" dirty="0"/>
              <a:t>РАЗВИТИЕ)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752344" y="1030274"/>
            <a:ext cx="6250305" cy="4037329"/>
            <a:chOff x="2752344" y="1030274"/>
            <a:chExt cx="6250305" cy="403732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52344" y="1837886"/>
              <a:ext cx="6249797" cy="32292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2344" y="1030274"/>
              <a:ext cx="6249797" cy="83040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47848" y="1016330"/>
            <a:ext cx="5825490" cy="3981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algn="ctr">
              <a:lnSpc>
                <a:spcPts val="2005"/>
              </a:lnSpc>
              <a:spcBef>
                <a:spcPts val="100"/>
              </a:spcBef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Организация</a:t>
            </a:r>
            <a:r>
              <a:rPr sz="18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деятельности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принципу</a:t>
            </a:r>
            <a:endParaRPr sz="1800">
              <a:latin typeface="Arial Narrow"/>
              <a:cs typeface="Arial Narrow"/>
            </a:endParaRPr>
          </a:p>
          <a:p>
            <a:pPr marL="238125" algn="ctr">
              <a:lnSpc>
                <a:spcPts val="2005"/>
              </a:lnSpc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Team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Mentoring</a:t>
            </a:r>
            <a:r>
              <a:rPr sz="18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(командное</a:t>
            </a:r>
            <a:r>
              <a:rPr sz="18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наставничество)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 Narrow"/>
              <a:cs typeface="Arial Narrow"/>
            </a:endParaRPr>
          </a:p>
          <a:p>
            <a:pPr marL="329565" marR="80010" algn="ctr">
              <a:lnSpc>
                <a:spcPts val="1580"/>
              </a:lnSpc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Главный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субъект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4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ведущий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наставник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400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высокой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квалификации, профессионал,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признанный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лидер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коллективе.</a:t>
            </a:r>
            <a:endParaRPr sz="1400">
              <a:latin typeface="Arial Narrow"/>
              <a:cs typeface="Arial Narrow"/>
            </a:endParaRPr>
          </a:p>
          <a:p>
            <a:pPr marL="238125" algn="ctr">
              <a:lnSpc>
                <a:spcPct val="100000"/>
              </a:lnSpc>
              <a:spcBef>
                <a:spcPts val="835"/>
              </a:spcBef>
            </a:pPr>
            <a:r>
              <a:rPr sz="1400" b="1" i="1" dirty="0">
                <a:solidFill>
                  <a:srgbClr val="001F5F"/>
                </a:solidFill>
                <a:latin typeface="Arial Narrow"/>
                <a:cs typeface="Arial Narrow"/>
              </a:rPr>
              <a:t>Содержание</a:t>
            </a:r>
            <a:r>
              <a:rPr sz="1400" b="1" i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645"/>
              </a:lnSpc>
              <a:spcBef>
                <a:spcPts val="840"/>
              </a:spcBef>
              <a:buChar char="-"/>
              <a:tabLst>
                <a:tab pos="10160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осуществление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наставничества</a:t>
            </a:r>
            <a:r>
              <a:rPr sz="1400" b="1" spc="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для</a:t>
            </a:r>
            <a:r>
              <a:rPr sz="14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других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категорий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 наставников;</a:t>
            </a:r>
            <a:endParaRPr sz="1400">
              <a:latin typeface="Arial Narrow"/>
              <a:cs typeface="Arial Narrow"/>
            </a:endParaRPr>
          </a:p>
          <a:p>
            <a:pPr marL="12700" marR="460375">
              <a:lnSpc>
                <a:spcPts val="1610"/>
              </a:lnSpc>
              <a:spcBef>
                <a:spcPts val="80"/>
              </a:spcBef>
              <a:buChar char="-"/>
              <a:tabLst>
                <a:tab pos="101600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координация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больших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проектов,</a:t>
            </a:r>
            <a:r>
              <a:rPr sz="14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которых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задействованы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не</a:t>
            </a:r>
            <a:r>
              <a:rPr sz="1400" b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только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сотрудники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 образовательной</a:t>
            </a:r>
            <a:r>
              <a:rPr sz="1400" b="1" spc="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организации,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но</a:t>
            </a:r>
            <a:r>
              <a:rPr sz="14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представители</a:t>
            </a:r>
            <a:r>
              <a:rPr sz="1400" b="1" spc="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социума, 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организаций-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партнеров;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515"/>
              </a:lnSpc>
              <a:buChar char="-"/>
              <a:tabLst>
                <a:tab pos="101600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создание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видения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перемен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8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мотивация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к</a:t>
            </a:r>
            <a:r>
              <a:rPr sz="1400" b="1" spc="-7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действиям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проектных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команд,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595"/>
              </a:lnSpc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проектирование;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610"/>
              </a:lnSpc>
              <a:buChar char="-"/>
              <a:tabLst>
                <a:tab pos="101600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организация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взаимодействия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участников;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610"/>
              </a:lnSpc>
              <a:buChar char="-"/>
              <a:tabLst>
                <a:tab pos="101600" algn="l"/>
              </a:tabLst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консультирование</a:t>
            </a:r>
            <a:r>
              <a:rPr sz="1400" b="1" spc="8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направление;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610"/>
              </a:lnSpc>
              <a:buChar char="-"/>
              <a:tabLst>
                <a:tab pos="101600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проведение</a:t>
            </a:r>
            <a:r>
              <a:rPr sz="14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фасилитационных</a:t>
            </a:r>
            <a:r>
              <a:rPr sz="14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(стратегических)</a:t>
            </a:r>
            <a:r>
              <a:rPr sz="1400" b="1" spc="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сессий;</a:t>
            </a:r>
            <a:endParaRPr sz="1400">
              <a:latin typeface="Arial Narrow"/>
              <a:cs typeface="Arial Narrow"/>
            </a:endParaRPr>
          </a:p>
          <a:p>
            <a:pPr marL="100965" indent="-88900">
              <a:lnSpc>
                <a:spcPts val="1610"/>
              </a:lnSpc>
              <a:buChar char="-"/>
              <a:tabLst>
                <a:tab pos="101600" algn="l"/>
              </a:tabLst>
            </a:pP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анализ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оценка</a:t>
            </a:r>
            <a:r>
              <a:rPr sz="14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успешности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реализации</a:t>
            </a:r>
            <a:r>
              <a:rPr sz="1400" b="1" spc="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поставленных</a:t>
            </a:r>
            <a:r>
              <a:rPr sz="1400" b="1" spc="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целей</a:t>
            </a:r>
            <a:r>
              <a:rPr sz="14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задач,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400" b="1" spc="-6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т.ч.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001F5F"/>
                </a:solidFill>
                <a:latin typeface="Arial Narrow"/>
                <a:cs typeface="Arial Narrow"/>
              </a:rPr>
              <a:t>с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45"/>
              </a:lnSpc>
            </a:pP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привлечением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 экспертов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(внутренних</a:t>
            </a:r>
            <a:r>
              <a:rPr sz="14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400" b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Arial Narrow"/>
                <a:cs typeface="Arial Narrow"/>
              </a:rPr>
              <a:t>внешних).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522464" y="0"/>
            <a:ext cx="1292225" cy="1188720"/>
            <a:chOff x="7522464" y="0"/>
            <a:chExt cx="1292225" cy="11887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2464" y="0"/>
              <a:ext cx="1291971" cy="11882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69936" y="121919"/>
              <a:ext cx="615696" cy="73761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825740" y="77723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4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8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201167"/>
            <a:ext cx="3004820" cy="4944110"/>
            <a:chOff x="0" y="201167"/>
            <a:chExt cx="3004820" cy="4944110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84" y="201167"/>
              <a:ext cx="1400429" cy="15985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816863"/>
              <a:ext cx="2303526" cy="15751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5447" y="1014983"/>
              <a:ext cx="1773936" cy="10027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23" y="2673095"/>
              <a:ext cx="1712087" cy="19866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743" y="2871216"/>
              <a:ext cx="1139952" cy="14142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7655" y="3185121"/>
              <a:ext cx="1947037" cy="19599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55775" y="3383278"/>
              <a:ext cx="1374648" cy="16459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1144" y="1904999"/>
              <a:ext cx="2026285" cy="150799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9263" y="2103119"/>
              <a:ext cx="1453896" cy="935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140207"/>
            <a:ext cx="8229600" cy="754380"/>
            <a:chOff x="612648" y="140207"/>
            <a:chExt cx="8229600" cy="754380"/>
          </a:xfrm>
        </p:grpSpPr>
        <p:sp>
          <p:nvSpPr>
            <p:cNvPr id="3" name="object 3"/>
            <p:cNvSpPr/>
            <p:nvPr/>
          </p:nvSpPr>
          <p:spPr>
            <a:xfrm>
              <a:off x="612648" y="140207"/>
              <a:ext cx="8229600" cy="573405"/>
            </a:xfrm>
            <a:custGeom>
              <a:avLst/>
              <a:gdLst/>
              <a:ahLst/>
              <a:cxnLst/>
              <a:rect l="l" t="t" r="r" b="b"/>
              <a:pathLst>
                <a:path w="8229600" h="573405">
                  <a:moveTo>
                    <a:pt x="8229600" y="0"/>
                  </a:moveTo>
                  <a:lnTo>
                    <a:pt x="185026" y="0"/>
                  </a:lnTo>
                  <a:lnTo>
                    <a:pt x="0" y="573024"/>
                  </a:lnTo>
                  <a:lnTo>
                    <a:pt x="8044560" y="573024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0" y="301751"/>
              <a:ext cx="7699375" cy="527685"/>
            </a:xfrm>
            <a:custGeom>
              <a:avLst/>
              <a:gdLst/>
              <a:ahLst/>
              <a:cxnLst/>
              <a:rect l="l" t="t" r="r" b="b"/>
              <a:pathLst>
                <a:path w="7699375" h="527685">
                  <a:moveTo>
                    <a:pt x="7699248" y="0"/>
                  </a:moveTo>
                  <a:lnTo>
                    <a:pt x="170268" y="0"/>
                  </a:lnTo>
                  <a:lnTo>
                    <a:pt x="0" y="527304"/>
                  </a:lnTo>
                  <a:lnTo>
                    <a:pt x="7528941" y="527304"/>
                  </a:lnTo>
                  <a:lnTo>
                    <a:pt x="769924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5808" y="323062"/>
              <a:ext cx="3293110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5286" y="395173"/>
            <a:ext cx="29762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ФОРМЫ</a:t>
            </a:r>
            <a:r>
              <a:rPr spc="-75" dirty="0"/>
              <a:t> </a:t>
            </a:r>
            <a:r>
              <a:rPr spc="-10" dirty="0"/>
              <a:t>НАСТАВНИЧЕСТВА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26008" y="0"/>
            <a:ext cx="7559040" cy="1699260"/>
            <a:chOff x="826008" y="0"/>
            <a:chExt cx="7559040" cy="16992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00583"/>
              <a:ext cx="1397380" cy="15985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599" y="0"/>
              <a:ext cx="1297940" cy="1297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4072" y="222503"/>
              <a:ext cx="621792" cy="7467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9876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34137" y="1525523"/>
          <a:ext cx="6095365" cy="280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8160"/>
                <a:gridCol w="4307205"/>
              </a:tblGrid>
              <a:tr h="5607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Индивидуальное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</a:t>
                      </a:r>
                      <a:r>
                        <a:rPr sz="1600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наставником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закрепляется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один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педагогический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0705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Групповое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</a:t>
                      </a:r>
                      <a:r>
                        <a:rPr sz="1600" spc="-6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руководит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группой</a:t>
                      </a:r>
                      <a:r>
                        <a:rPr sz="1600" spc="-9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педагогических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работников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Коллективно-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индивидуальное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над</a:t>
                      </a:r>
                      <a:r>
                        <a:rPr sz="1600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одним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педагогическим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работником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осуществляет</a:t>
                      </a:r>
                      <a:r>
                        <a:rPr sz="1600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коллектив</a:t>
                      </a:r>
                      <a:r>
                        <a:rPr sz="1600" spc="-7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(группа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опытных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педагогических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работников)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Коллективно-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групповое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1593215" algn="l"/>
                          <a:tab pos="2734310" algn="l"/>
                          <a:tab pos="3559810" algn="l"/>
                        </a:tabLst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коллектива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(группа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опытных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423035" algn="l"/>
                          <a:tab pos="2529840" algn="l"/>
                          <a:tab pos="3965575" algn="l"/>
                        </a:tabLst>
                      </a:pP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педагогических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работников)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осуществляется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	</a:t>
                      </a:r>
                      <a:r>
                        <a:rPr sz="1600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над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группой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менее</a:t>
                      </a:r>
                      <a:r>
                        <a:rPr sz="1600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опытных</a:t>
                      </a:r>
                      <a:r>
                        <a:rPr sz="1600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педагогических</a:t>
                      </a:r>
                      <a:r>
                        <a:rPr sz="1600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работников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6297167" y="1045463"/>
            <a:ext cx="2818765" cy="4099560"/>
            <a:chOff x="6297167" y="1045463"/>
            <a:chExt cx="2818765" cy="40995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7167" y="1045463"/>
              <a:ext cx="2526030" cy="21541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95287" y="1243583"/>
              <a:ext cx="1953767" cy="15819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34199" y="2895612"/>
              <a:ext cx="2181732" cy="22494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19" y="3093719"/>
              <a:ext cx="1609344" cy="1883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140207"/>
            <a:ext cx="8229600" cy="1035050"/>
            <a:chOff x="612648" y="140207"/>
            <a:chExt cx="8229600" cy="1035050"/>
          </a:xfrm>
        </p:grpSpPr>
        <p:sp>
          <p:nvSpPr>
            <p:cNvPr id="3" name="object 3"/>
            <p:cNvSpPr/>
            <p:nvPr/>
          </p:nvSpPr>
          <p:spPr>
            <a:xfrm>
              <a:off x="612648" y="140207"/>
              <a:ext cx="8229600" cy="807720"/>
            </a:xfrm>
            <a:custGeom>
              <a:avLst/>
              <a:gdLst/>
              <a:ahLst/>
              <a:cxnLst/>
              <a:rect l="l" t="t" r="r" b="b"/>
              <a:pathLst>
                <a:path w="8229600" h="807719">
                  <a:moveTo>
                    <a:pt x="8229600" y="0"/>
                  </a:moveTo>
                  <a:lnTo>
                    <a:pt x="260819" y="0"/>
                  </a:lnTo>
                  <a:lnTo>
                    <a:pt x="0" y="807719"/>
                  </a:lnTo>
                  <a:lnTo>
                    <a:pt x="7968742" y="80771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0" y="301751"/>
              <a:ext cx="7699375" cy="780415"/>
            </a:xfrm>
            <a:custGeom>
              <a:avLst/>
              <a:gdLst/>
              <a:ahLst/>
              <a:cxnLst/>
              <a:rect l="l" t="t" r="r" b="b"/>
              <a:pathLst>
                <a:path w="7699375" h="780415">
                  <a:moveTo>
                    <a:pt x="7699248" y="0"/>
                  </a:moveTo>
                  <a:lnTo>
                    <a:pt x="251955" y="0"/>
                  </a:lnTo>
                  <a:lnTo>
                    <a:pt x="0" y="780288"/>
                  </a:lnTo>
                  <a:lnTo>
                    <a:pt x="7447280" y="780288"/>
                  </a:lnTo>
                  <a:lnTo>
                    <a:pt x="769924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3992" y="301726"/>
              <a:ext cx="3390646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4055" y="603478"/>
              <a:ext cx="3890518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86201" y="371982"/>
            <a:ext cx="3573779" cy="631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МОДЕЛИ</a:t>
            </a:r>
            <a:r>
              <a:rPr sz="2000" b="1" spc="-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ВЗАИМОДЕЙСТВИЯ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239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В</a:t>
            </a:r>
            <a:r>
              <a:rPr sz="2000" b="1" spc="-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КОНТЕКСТЕ</a:t>
            </a:r>
            <a:r>
              <a:rPr sz="20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НАСТАВНИЧЕСТВА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6008" y="0"/>
            <a:ext cx="7559040" cy="1699260"/>
            <a:chOff x="826008" y="0"/>
            <a:chExt cx="7559040" cy="16992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8" y="100583"/>
              <a:ext cx="1397380" cy="1598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599" y="0"/>
              <a:ext cx="1297940" cy="1297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4072" y="222503"/>
              <a:ext cx="621792" cy="7467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89876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95656" y="1182242"/>
          <a:ext cx="8632190" cy="3841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2615"/>
                <a:gridCol w="5489575"/>
              </a:tblGrid>
              <a:tr h="210185">
                <a:tc>
                  <a:txBody>
                    <a:bodyPr/>
                    <a:lstStyle/>
                    <a:p>
                      <a:pPr marL="765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Модель</a:t>
                      </a:r>
                      <a:r>
                        <a:rPr sz="1200" b="1" i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наставничества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200" b="1" i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системы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работы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Традиционное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постоянной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продолжительной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основе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Опытный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 успешный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работает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менее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опытным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начинающим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педагогом,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руководителем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одной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организации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 системе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один</a:t>
                      </a:r>
                      <a:r>
                        <a:rPr sz="1200" b="1" spc="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один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789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Ситуативное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Предоставление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наставником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необходимой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помощи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всякий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раз,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когда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подопечный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 marR="290830">
                        <a:lnSpc>
                          <a:spcPct val="114999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нуждается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указаниях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рекомендациях.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Как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правило,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роль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наставника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состоит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том,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чтобы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обеспечить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немедленное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реагирование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ту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иную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ситуацию,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значимую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его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подопечного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676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Целеполагающее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наставляемые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встречаются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заранее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установленному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графику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постановки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конкретных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долгосрочных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целей,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ориентированных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200" b="1" spc="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определенные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управленческие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педагогические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результаты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режиме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разработки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реализации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образовательных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проектов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Совместная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деятельность наставника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наставляемого по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разработке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реализации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образовательного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проекта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Мотивационное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Встречи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педагогических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работников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наставником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более высокого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уровня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целью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6355" marR="597535">
                        <a:lnSpc>
                          <a:spcPct val="1151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построения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взаимоотношений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другими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людьми,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объединенными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общими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проблемами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интересами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режиме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творческих</a:t>
                      </a:r>
                      <a:r>
                        <a:rPr sz="1200" b="1" spc="-5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встреч,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свободного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диалога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наставника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подопечных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140207"/>
            <a:ext cx="8229600" cy="949325"/>
            <a:chOff x="612648" y="140207"/>
            <a:chExt cx="8229600" cy="949325"/>
          </a:xfrm>
        </p:grpSpPr>
        <p:sp>
          <p:nvSpPr>
            <p:cNvPr id="3" name="object 3"/>
            <p:cNvSpPr/>
            <p:nvPr/>
          </p:nvSpPr>
          <p:spPr>
            <a:xfrm>
              <a:off x="612648" y="140207"/>
              <a:ext cx="8229600" cy="807720"/>
            </a:xfrm>
            <a:custGeom>
              <a:avLst/>
              <a:gdLst/>
              <a:ahLst/>
              <a:cxnLst/>
              <a:rect l="l" t="t" r="r" b="b"/>
              <a:pathLst>
                <a:path w="8229600" h="807719">
                  <a:moveTo>
                    <a:pt x="8229600" y="0"/>
                  </a:moveTo>
                  <a:lnTo>
                    <a:pt x="260819" y="0"/>
                  </a:lnTo>
                  <a:lnTo>
                    <a:pt x="0" y="807719"/>
                  </a:lnTo>
                  <a:lnTo>
                    <a:pt x="7968742" y="80771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672" y="219455"/>
              <a:ext cx="7702550" cy="780415"/>
            </a:xfrm>
            <a:custGeom>
              <a:avLst/>
              <a:gdLst/>
              <a:ahLst/>
              <a:cxnLst/>
              <a:rect l="l" t="t" r="r" b="b"/>
              <a:pathLst>
                <a:path w="7702550" h="780415">
                  <a:moveTo>
                    <a:pt x="7702296" y="0"/>
                  </a:moveTo>
                  <a:lnTo>
                    <a:pt x="251955" y="0"/>
                  </a:lnTo>
                  <a:lnTo>
                    <a:pt x="0" y="780288"/>
                  </a:lnTo>
                  <a:lnTo>
                    <a:pt x="7450328" y="780288"/>
                  </a:lnTo>
                  <a:lnTo>
                    <a:pt x="770229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8752" y="216382"/>
              <a:ext cx="3390646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18815" y="518134"/>
              <a:ext cx="3890645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869438" y="287477"/>
            <a:ext cx="3573779" cy="631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МОДЕЛИ</a:t>
            </a:r>
            <a:r>
              <a:rPr sz="2000" b="1" spc="-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ВЗАИМОДЕЙСТВИЯ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ts val="2390"/>
              </a:lnSpc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В</a:t>
            </a:r>
            <a:r>
              <a:rPr sz="2000" b="1" spc="-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КОНТЕКСТЕ</a:t>
            </a:r>
            <a:r>
              <a:rPr sz="20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НАСТАВНИЧЕСТВА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26008" y="0"/>
            <a:ext cx="7559040" cy="1699260"/>
            <a:chOff x="826008" y="0"/>
            <a:chExt cx="7559040" cy="16992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8" y="100583"/>
              <a:ext cx="1397380" cy="1598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599" y="0"/>
              <a:ext cx="1297940" cy="1297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4072" y="222503"/>
              <a:ext cx="621792" cy="7467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89876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62762" y="1023238"/>
          <a:ext cx="8607425" cy="411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3725"/>
                <a:gridCol w="5473700"/>
              </a:tblGrid>
              <a:tr h="21018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Модель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наставничества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Описание</a:t>
                      </a:r>
                      <a:r>
                        <a:rPr sz="1200" b="1" i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системы</a:t>
                      </a:r>
                      <a:r>
                        <a:rPr sz="1200" b="1" i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работы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4167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Флеш-наставничество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Модификации: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Стандартная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сессия флэш-наставничества: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одноразовая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встреча,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лично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 marR="131445">
                        <a:lnSpc>
                          <a:spcPct val="114999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помощью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телекоммуникационных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технологий,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между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более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опытным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(наставник)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менее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опытным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сотрудником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(подопечный),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которая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может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продолжаться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от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нескольких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минут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до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нескольких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часов.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 marR="45085">
                        <a:lnSpc>
                          <a:spcPct val="115100"/>
                        </a:lnSpc>
                        <a:spcBef>
                          <a:spcPts val="100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Последовательное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флэш-наставничество: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подопечный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работает с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двумя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более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наставниками,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 каждым</a:t>
                      </a:r>
                      <a:r>
                        <a:rPr sz="1200" b="1" spc="-5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из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которых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он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имеет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серию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одноразовых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встреч,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например,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еженедельно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течение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месяца.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 marR="86995">
                        <a:lnSpc>
                          <a:spcPct val="115100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Скоростное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однократные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непродолжительные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встречи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(до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30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минут),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ходе</a:t>
                      </a:r>
                      <a:r>
                        <a:rPr sz="1200" b="1" spc="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которых</a:t>
                      </a:r>
                      <a:r>
                        <a:rPr sz="1200" b="1" spc="-3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наставниками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или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наставником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наставляемым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уточняются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общие</a:t>
                      </a:r>
                      <a:r>
                        <a:rPr sz="1200" b="1" spc="-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цели,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обозначаются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возникающие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проблемы,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обсуждаются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пути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их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решения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Групповое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флэш-наставничество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–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работает</a:t>
                      </a:r>
                      <a:r>
                        <a:rPr sz="1200" b="1" spc="3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паре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небольшой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группой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подопечных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370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Реверсивное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Менее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опытный</a:t>
                      </a:r>
                      <a:r>
                        <a:rPr sz="1200" b="1" spc="-5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сотрудник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организует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встречу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(обучение)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для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более</a:t>
                      </a:r>
                      <a:r>
                        <a:rPr sz="1200" b="1" spc="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опытного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по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  <a:p>
                      <a:pPr marL="400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вопросу,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котором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начинающий</a:t>
                      </a:r>
                      <a:r>
                        <a:rPr sz="1200" b="1" spc="-4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разбирается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лучше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1935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Виртуальное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наставничество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Советы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рекомендации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наставником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предоставляются</a:t>
                      </a:r>
                      <a:r>
                        <a:rPr sz="1200" b="1" spc="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в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режиме</a:t>
                      </a:r>
                      <a:r>
                        <a:rPr sz="1200" b="1" spc="45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Arial Narrow"/>
                          <a:cs typeface="Arial Narrow"/>
                        </a:rPr>
                        <a:t>онлайн</a:t>
                      </a:r>
                      <a:endParaRPr sz="1200">
                        <a:latin typeface="Arial Narrow"/>
                        <a:cs typeface="Arial Narrow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173735"/>
            <a:ext cx="8220709" cy="784860"/>
            <a:chOff x="579119" y="173735"/>
            <a:chExt cx="8220709" cy="784860"/>
          </a:xfrm>
        </p:grpSpPr>
        <p:sp>
          <p:nvSpPr>
            <p:cNvPr id="3" name="object 3"/>
            <p:cNvSpPr/>
            <p:nvPr/>
          </p:nvSpPr>
          <p:spPr>
            <a:xfrm>
              <a:off x="579119" y="173735"/>
              <a:ext cx="8220709" cy="570230"/>
            </a:xfrm>
            <a:custGeom>
              <a:avLst/>
              <a:gdLst/>
              <a:ahLst/>
              <a:cxnLst/>
              <a:rect l="l" t="t" r="r" b="b"/>
              <a:pathLst>
                <a:path w="8220709" h="570230">
                  <a:moveTo>
                    <a:pt x="822045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036433" y="569976"/>
                  </a:lnTo>
                  <a:lnTo>
                    <a:pt x="82204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38199" y="341375"/>
              <a:ext cx="7668895" cy="570230"/>
            </a:xfrm>
            <a:custGeom>
              <a:avLst/>
              <a:gdLst/>
              <a:ahLst/>
              <a:cxnLst/>
              <a:rect l="l" t="t" r="r" b="b"/>
              <a:pathLst>
                <a:path w="7668895" h="570230">
                  <a:moveTo>
                    <a:pt x="7668768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7484745" y="569976"/>
                  </a:lnTo>
                  <a:lnTo>
                    <a:pt x="766876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9" y="387070"/>
              <a:ext cx="2534285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4763" y="457656"/>
            <a:ext cx="2218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ФОРМЫ</a:t>
            </a:r>
            <a:r>
              <a:rPr spc="420" dirty="0"/>
              <a:t> </a:t>
            </a:r>
            <a:r>
              <a:rPr dirty="0"/>
              <a:t>И</a:t>
            </a:r>
            <a:r>
              <a:rPr spc="390" dirty="0"/>
              <a:t> </a:t>
            </a:r>
            <a:r>
              <a:rPr spc="-10" dirty="0"/>
              <a:t>МЕТОДЫ</a:t>
            </a:r>
          </a:p>
        </p:txBody>
      </p:sp>
      <p:sp>
        <p:nvSpPr>
          <p:cNvPr id="7" name="object 7"/>
          <p:cNvSpPr/>
          <p:nvPr/>
        </p:nvSpPr>
        <p:spPr>
          <a:xfrm>
            <a:off x="155447" y="1014983"/>
            <a:ext cx="3508375" cy="485140"/>
          </a:xfrm>
          <a:custGeom>
            <a:avLst/>
            <a:gdLst/>
            <a:ahLst/>
            <a:cxnLst/>
            <a:rect l="l" t="t" r="r" b="b"/>
            <a:pathLst>
              <a:path w="3508375" h="485140">
                <a:moveTo>
                  <a:pt x="3508248" y="0"/>
                </a:moveTo>
                <a:lnTo>
                  <a:pt x="156489" y="0"/>
                </a:lnTo>
                <a:lnTo>
                  <a:pt x="0" y="484631"/>
                </a:lnTo>
                <a:lnTo>
                  <a:pt x="3351784" y="484631"/>
                </a:lnTo>
                <a:lnTo>
                  <a:pt x="3508248" y="0"/>
                </a:lnTo>
                <a:close/>
              </a:path>
            </a:pathLst>
          </a:custGeom>
          <a:solidFill>
            <a:srgbClr val="809EC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447" y="1591055"/>
            <a:ext cx="3438525" cy="487680"/>
          </a:xfrm>
          <a:custGeom>
            <a:avLst/>
            <a:gdLst/>
            <a:ahLst/>
            <a:cxnLst/>
            <a:rect l="l" t="t" r="r" b="b"/>
            <a:pathLst>
              <a:path w="3438525" h="487680">
                <a:moveTo>
                  <a:pt x="3438143" y="0"/>
                </a:moveTo>
                <a:lnTo>
                  <a:pt x="157480" y="0"/>
                </a:lnTo>
                <a:lnTo>
                  <a:pt x="0" y="487679"/>
                </a:lnTo>
                <a:lnTo>
                  <a:pt x="3280664" y="487679"/>
                </a:lnTo>
                <a:lnTo>
                  <a:pt x="3438143" y="0"/>
                </a:lnTo>
                <a:close/>
              </a:path>
            </a:pathLst>
          </a:custGeom>
          <a:solidFill>
            <a:srgbClr val="809EC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4112" y="2164079"/>
            <a:ext cx="3438525" cy="536575"/>
          </a:xfrm>
          <a:custGeom>
            <a:avLst/>
            <a:gdLst/>
            <a:ahLst/>
            <a:cxnLst/>
            <a:rect l="l" t="t" r="r" b="b"/>
            <a:pathLst>
              <a:path w="3438525" h="536575">
                <a:moveTo>
                  <a:pt x="3438143" y="0"/>
                </a:moveTo>
                <a:lnTo>
                  <a:pt x="173227" y="0"/>
                </a:lnTo>
                <a:lnTo>
                  <a:pt x="0" y="536448"/>
                </a:lnTo>
                <a:lnTo>
                  <a:pt x="3264916" y="536448"/>
                </a:lnTo>
                <a:lnTo>
                  <a:pt x="3438143" y="0"/>
                </a:lnTo>
                <a:close/>
              </a:path>
            </a:pathLst>
          </a:custGeom>
          <a:solidFill>
            <a:srgbClr val="809EC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823" y="2785872"/>
            <a:ext cx="3441700" cy="487680"/>
          </a:xfrm>
          <a:custGeom>
            <a:avLst/>
            <a:gdLst/>
            <a:ahLst/>
            <a:cxnLst/>
            <a:rect l="l" t="t" r="r" b="b"/>
            <a:pathLst>
              <a:path w="3441700" h="487679">
                <a:moveTo>
                  <a:pt x="3441191" y="0"/>
                </a:moveTo>
                <a:lnTo>
                  <a:pt x="157480" y="0"/>
                </a:lnTo>
                <a:lnTo>
                  <a:pt x="0" y="487679"/>
                </a:lnTo>
                <a:lnTo>
                  <a:pt x="3283712" y="487679"/>
                </a:lnTo>
                <a:lnTo>
                  <a:pt x="3441191" y="0"/>
                </a:lnTo>
                <a:close/>
              </a:path>
            </a:pathLst>
          </a:custGeom>
          <a:solidFill>
            <a:srgbClr val="809EC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776" y="3377183"/>
            <a:ext cx="3438525" cy="485140"/>
          </a:xfrm>
          <a:custGeom>
            <a:avLst/>
            <a:gdLst/>
            <a:ahLst/>
            <a:cxnLst/>
            <a:rect l="l" t="t" r="r" b="b"/>
            <a:pathLst>
              <a:path w="3438525" h="485139">
                <a:moveTo>
                  <a:pt x="3438144" y="0"/>
                </a:moveTo>
                <a:lnTo>
                  <a:pt x="156489" y="0"/>
                </a:lnTo>
                <a:lnTo>
                  <a:pt x="0" y="484631"/>
                </a:lnTo>
                <a:lnTo>
                  <a:pt x="3281679" y="484631"/>
                </a:lnTo>
                <a:lnTo>
                  <a:pt x="3438144" y="0"/>
                </a:lnTo>
                <a:close/>
              </a:path>
            </a:pathLst>
          </a:custGeom>
          <a:solidFill>
            <a:srgbClr val="809EC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822" y="1156208"/>
            <a:ext cx="3236595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 Narrow"/>
                <a:cs typeface="Arial Narrow"/>
              </a:rPr>
              <a:t>ИНДИВИДУАЛЬНАЯ,</a:t>
            </a:r>
            <a:r>
              <a:rPr sz="1200" b="1" spc="-60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ГРУППОВАЯ,</a:t>
            </a:r>
            <a:r>
              <a:rPr sz="1200" b="1" spc="1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КОЛЛЕКТИВНАЯ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Arial Narrow"/>
              <a:cs typeface="Arial Narrow"/>
            </a:endParaRPr>
          </a:p>
          <a:p>
            <a:pPr marR="39370" algn="ctr">
              <a:lnSpc>
                <a:spcPct val="100000"/>
              </a:lnSpc>
            </a:pPr>
            <a:r>
              <a:rPr sz="1200" b="1" dirty="0">
                <a:latin typeface="Arial Narrow"/>
                <a:cs typeface="Arial Narrow"/>
              </a:rPr>
              <a:t>КОНСУЛЬТАЦИИ,</a:t>
            </a:r>
            <a:r>
              <a:rPr sz="1200" b="1" spc="-4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ВЗАИМОПОСЕЩЕНИЕ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 Narrow"/>
              <a:cs typeface="Arial Narrow"/>
            </a:endParaRPr>
          </a:p>
          <a:p>
            <a:pPr marL="574040" marR="650875" algn="ctr">
              <a:lnSpc>
                <a:spcPct val="100000"/>
              </a:lnSpc>
            </a:pPr>
            <a:r>
              <a:rPr sz="1200" b="1" dirty="0">
                <a:latin typeface="Arial Narrow"/>
                <a:cs typeface="Arial Narrow"/>
              </a:rPr>
              <a:t>ВОРКШОП:</a:t>
            </a:r>
            <a:r>
              <a:rPr sz="1200" b="1" spc="10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МОЗГОВОЙ</a:t>
            </a:r>
            <a:r>
              <a:rPr sz="1200" b="1" spc="-3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ШТУРМ, </a:t>
            </a:r>
            <a:r>
              <a:rPr sz="1200" b="1" dirty="0">
                <a:latin typeface="Arial Narrow"/>
                <a:cs typeface="Arial Narrow"/>
              </a:rPr>
              <a:t>КРУГЛЫЙ</a:t>
            </a:r>
            <a:r>
              <a:rPr sz="1200" b="1" spc="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СТОЛ,</a:t>
            </a:r>
            <a:r>
              <a:rPr sz="1200" b="1" spc="-3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ДИСКУССИЯ, ПОЛИЛОГ</a:t>
            </a:r>
            <a:endParaRPr sz="1200">
              <a:latin typeface="Arial Narrow"/>
              <a:cs typeface="Arial Narrow"/>
            </a:endParaRPr>
          </a:p>
          <a:p>
            <a:pPr marR="111760" algn="ctr">
              <a:lnSpc>
                <a:spcPct val="100000"/>
              </a:lnSpc>
              <a:spcBef>
                <a:spcPts val="1105"/>
              </a:spcBef>
            </a:pPr>
            <a:r>
              <a:rPr sz="1200" b="1" dirty="0">
                <a:latin typeface="Arial Narrow"/>
                <a:cs typeface="Arial Narrow"/>
              </a:rPr>
              <a:t>СЕМИНАР,</a:t>
            </a:r>
            <a:r>
              <a:rPr sz="1200" b="1" spc="2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ТРЕНИНГ,</a:t>
            </a:r>
            <a:r>
              <a:rPr sz="1200" b="1" spc="3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МАСТЕР-КЛАСС,</a:t>
            </a:r>
            <a:endParaRPr sz="1200">
              <a:latin typeface="Arial Narrow"/>
              <a:cs typeface="Arial Narrow"/>
            </a:endParaRPr>
          </a:p>
          <a:p>
            <a:pPr marR="116839" algn="ctr">
              <a:lnSpc>
                <a:spcPct val="100000"/>
              </a:lnSpc>
            </a:pPr>
            <a:r>
              <a:rPr sz="1200" b="1" dirty="0">
                <a:latin typeface="Arial Narrow"/>
                <a:cs typeface="Arial Narrow"/>
              </a:rPr>
              <a:t>ПЕДАГОГИЧЕСКИЙ</a:t>
            </a:r>
            <a:r>
              <a:rPr sz="1200" b="1" spc="-4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ИНТЕНСИВ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1400">
              <a:latin typeface="Arial Narrow"/>
              <a:cs typeface="Arial Narrow"/>
            </a:endParaRPr>
          </a:p>
          <a:p>
            <a:pPr marR="125730" algn="ctr">
              <a:lnSpc>
                <a:spcPct val="100000"/>
              </a:lnSpc>
              <a:spcBef>
                <a:spcPts val="875"/>
              </a:spcBef>
            </a:pPr>
            <a:r>
              <a:rPr sz="1200" b="1" dirty="0">
                <a:latin typeface="Arial Narrow"/>
                <a:cs typeface="Arial Narrow"/>
              </a:rPr>
              <a:t>КОНФЕРЕНЦИЯ,</a:t>
            </a:r>
            <a:r>
              <a:rPr sz="1200" b="1" spc="-20" dirty="0">
                <a:latin typeface="Arial Narrow"/>
                <a:cs typeface="Arial Narrow"/>
              </a:rPr>
              <a:t> </a:t>
            </a:r>
            <a:r>
              <a:rPr sz="1200" b="1" spc="-10" dirty="0">
                <a:latin typeface="Arial Narrow"/>
                <a:cs typeface="Arial Narrow"/>
              </a:rPr>
              <a:t>ФЕСТИВАЛЬ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6176" y="3761181"/>
            <a:ext cx="2398395" cy="1384300"/>
            <a:chOff x="646176" y="3761181"/>
            <a:chExt cx="2398395" cy="13843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6" y="3761181"/>
              <a:ext cx="2397887" cy="13838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296" y="3959350"/>
              <a:ext cx="1825752" cy="1066800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5672" y="149351"/>
            <a:ext cx="1400429" cy="1604645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642359" y="0"/>
            <a:ext cx="5501640" cy="5145405"/>
            <a:chOff x="3642359" y="0"/>
            <a:chExt cx="5501640" cy="514540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2359" y="929639"/>
              <a:ext cx="3821430" cy="20413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0479" y="1127759"/>
              <a:ext cx="3249168" cy="14691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9855" y="902207"/>
              <a:ext cx="1892046" cy="23341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7975" y="1100327"/>
              <a:ext cx="1319783" cy="176174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0919" y="2871162"/>
              <a:ext cx="1783079" cy="22738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59039" y="3069335"/>
              <a:ext cx="1319783" cy="176174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97223" y="2795017"/>
              <a:ext cx="1974214" cy="23500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95343" y="2993135"/>
              <a:ext cx="1402079" cy="186842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3031" y="0"/>
              <a:ext cx="1300987" cy="134035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80503" y="262127"/>
              <a:ext cx="624840" cy="7498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36307" y="217931"/>
              <a:ext cx="713740" cy="838835"/>
            </a:xfrm>
            <a:custGeom>
              <a:avLst/>
              <a:gdLst/>
              <a:ahLst/>
              <a:cxnLst/>
              <a:rect l="l" t="t" r="r" b="b"/>
              <a:pathLst>
                <a:path w="713740" h="838835">
                  <a:moveTo>
                    <a:pt x="146431" y="0"/>
                  </a:moveTo>
                  <a:lnTo>
                    <a:pt x="713486" y="0"/>
                  </a:lnTo>
                  <a:lnTo>
                    <a:pt x="713486" y="692022"/>
                  </a:lnTo>
                  <a:lnTo>
                    <a:pt x="701801" y="747776"/>
                  </a:lnTo>
                  <a:lnTo>
                    <a:pt x="670178" y="795146"/>
                  </a:lnTo>
                  <a:lnTo>
                    <a:pt x="622808" y="826769"/>
                  </a:lnTo>
                  <a:lnTo>
                    <a:pt x="566927" y="838453"/>
                  </a:lnTo>
                  <a:lnTo>
                    <a:pt x="0" y="838453"/>
                  </a:lnTo>
                  <a:lnTo>
                    <a:pt x="0" y="146430"/>
                  </a:lnTo>
                  <a:lnTo>
                    <a:pt x="2667" y="118490"/>
                  </a:lnTo>
                  <a:lnTo>
                    <a:pt x="25146" y="65531"/>
                  </a:lnTo>
                  <a:lnTo>
                    <a:pt x="65532" y="25145"/>
                  </a:lnTo>
                  <a:lnTo>
                    <a:pt x="118491" y="2666"/>
                  </a:lnTo>
                  <a:lnTo>
                    <a:pt x="146431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71743" y="2788864"/>
              <a:ext cx="1947036" cy="235615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69863" y="2987039"/>
              <a:ext cx="1374647" cy="18379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140207"/>
            <a:ext cx="8229600" cy="949325"/>
            <a:chOff x="612648" y="140207"/>
            <a:chExt cx="8229600" cy="949325"/>
          </a:xfrm>
        </p:grpSpPr>
        <p:sp>
          <p:nvSpPr>
            <p:cNvPr id="3" name="object 3"/>
            <p:cNvSpPr/>
            <p:nvPr/>
          </p:nvSpPr>
          <p:spPr>
            <a:xfrm>
              <a:off x="612648" y="140207"/>
              <a:ext cx="8229600" cy="807720"/>
            </a:xfrm>
            <a:custGeom>
              <a:avLst/>
              <a:gdLst/>
              <a:ahLst/>
              <a:cxnLst/>
              <a:rect l="l" t="t" r="r" b="b"/>
              <a:pathLst>
                <a:path w="8229600" h="807719">
                  <a:moveTo>
                    <a:pt x="8229600" y="0"/>
                  </a:moveTo>
                  <a:lnTo>
                    <a:pt x="260819" y="0"/>
                  </a:lnTo>
                  <a:lnTo>
                    <a:pt x="0" y="807719"/>
                  </a:lnTo>
                  <a:lnTo>
                    <a:pt x="7968742" y="80771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672" y="219455"/>
              <a:ext cx="7702550" cy="780415"/>
            </a:xfrm>
            <a:custGeom>
              <a:avLst/>
              <a:gdLst/>
              <a:ahLst/>
              <a:cxnLst/>
              <a:rect l="l" t="t" r="r" b="b"/>
              <a:pathLst>
                <a:path w="7702550" h="780415">
                  <a:moveTo>
                    <a:pt x="7702296" y="0"/>
                  </a:moveTo>
                  <a:lnTo>
                    <a:pt x="251955" y="0"/>
                  </a:lnTo>
                  <a:lnTo>
                    <a:pt x="0" y="780288"/>
                  </a:lnTo>
                  <a:lnTo>
                    <a:pt x="7450328" y="780288"/>
                  </a:lnTo>
                  <a:lnTo>
                    <a:pt x="770229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9864" y="216382"/>
              <a:ext cx="5469509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95727" y="518134"/>
              <a:ext cx="4536821" cy="57127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612775" marR="5080" indent="-436245">
              <a:lnSpc>
                <a:spcPts val="2380"/>
              </a:lnSpc>
              <a:spcBef>
                <a:spcPts val="190"/>
              </a:spcBef>
            </a:pPr>
            <a:r>
              <a:rPr spc="-10" dirty="0"/>
              <a:t>Механизмы</a:t>
            </a:r>
            <a:r>
              <a:rPr spc="-45" dirty="0"/>
              <a:t> </a:t>
            </a:r>
            <a:r>
              <a:rPr dirty="0"/>
              <a:t>мотивации</a:t>
            </a:r>
            <a:r>
              <a:rPr spc="-2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поощрение</a:t>
            </a:r>
            <a:r>
              <a:rPr spc="-45" dirty="0"/>
              <a:t> </a:t>
            </a:r>
            <a:r>
              <a:rPr spc="-10" dirty="0"/>
              <a:t>участников реализации</a:t>
            </a:r>
            <a:r>
              <a:rPr spc="-70" dirty="0"/>
              <a:t> </a:t>
            </a:r>
            <a:r>
              <a:rPr dirty="0"/>
              <a:t>программы</a:t>
            </a:r>
            <a:r>
              <a:rPr spc="-50" dirty="0"/>
              <a:t> </a:t>
            </a:r>
            <a:r>
              <a:rPr spc="-10" dirty="0"/>
              <a:t>наставничества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26008" y="0"/>
            <a:ext cx="7559040" cy="1699260"/>
            <a:chOff x="826008" y="0"/>
            <a:chExt cx="7559040" cy="16992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8" y="100583"/>
              <a:ext cx="1397380" cy="15985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86599" y="0"/>
              <a:ext cx="1297940" cy="1297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4072" y="222503"/>
              <a:ext cx="621792" cy="7467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89876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527" y="2822384"/>
            <a:ext cx="2107565" cy="171742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" indent="450850" algn="just">
              <a:lnSpc>
                <a:spcPct val="100000"/>
              </a:lnSpc>
              <a:spcBef>
                <a:spcPts val="100"/>
              </a:spcBef>
            </a:pPr>
            <a:r>
              <a:rPr dirty="0"/>
              <a:t>Для</a:t>
            </a:r>
            <a:r>
              <a:rPr spc="210" dirty="0"/>
              <a:t>  </a:t>
            </a:r>
            <a:r>
              <a:rPr dirty="0"/>
              <a:t>мотивации</a:t>
            </a:r>
            <a:r>
              <a:rPr spc="220" dirty="0"/>
              <a:t>  </a:t>
            </a:r>
            <a:r>
              <a:rPr dirty="0"/>
              <a:t>наставников</a:t>
            </a:r>
            <a:r>
              <a:rPr spc="215" dirty="0"/>
              <a:t>  </a:t>
            </a:r>
            <a:r>
              <a:rPr dirty="0"/>
              <a:t>и</a:t>
            </a:r>
            <a:r>
              <a:rPr spc="210" dirty="0"/>
              <a:t>  </a:t>
            </a:r>
            <a:r>
              <a:rPr dirty="0"/>
              <a:t>поддержки</a:t>
            </a:r>
            <a:r>
              <a:rPr spc="215" dirty="0"/>
              <a:t>  </a:t>
            </a:r>
            <a:r>
              <a:rPr dirty="0"/>
              <a:t>системы</a:t>
            </a:r>
            <a:r>
              <a:rPr spc="215" dirty="0"/>
              <a:t>  </a:t>
            </a:r>
            <a:r>
              <a:rPr dirty="0"/>
              <a:t>наставничества</a:t>
            </a:r>
            <a:r>
              <a:rPr spc="220" dirty="0"/>
              <a:t>  </a:t>
            </a:r>
            <a:r>
              <a:rPr dirty="0"/>
              <a:t>в</a:t>
            </a:r>
            <a:r>
              <a:rPr spc="215" dirty="0"/>
              <a:t>  </a:t>
            </a:r>
            <a:r>
              <a:rPr spc="-10" dirty="0"/>
              <a:t>центре </a:t>
            </a:r>
            <a:r>
              <a:rPr dirty="0"/>
              <a:t>образования,</a:t>
            </a:r>
            <a:r>
              <a:rPr spc="260" dirty="0"/>
              <a:t> </a:t>
            </a:r>
            <a:r>
              <a:rPr dirty="0"/>
              <a:t>необходимо</a:t>
            </a:r>
            <a:r>
              <a:rPr spc="305" dirty="0"/>
              <a:t> </a:t>
            </a:r>
            <a:r>
              <a:rPr dirty="0"/>
              <a:t>создание</a:t>
            </a:r>
            <a:r>
              <a:rPr spc="265" dirty="0"/>
              <a:t> </a:t>
            </a:r>
            <a:r>
              <a:rPr dirty="0"/>
              <a:t>среды,</a:t>
            </a:r>
            <a:r>
              <a:rPr spc="280" dirty="0"/>
              <a:t> </a:t>
            </a:r>
            <a:r>
              <a:rPr dirty="0"/>
              <a:t>в</a:t>
            </a:r>
            <a:r>
              <a:rPr spc="290" dirty="0"/>
              <a:t> </a:t>
            </a:r>
            <a:r>
              <a:rPr dirty="0"/>
              <a:t>которой</a:t>
            </a:r>
            <a:r>
              <a:rPr spc="300" dirty="0"/>
              <a:t> </a:t>
            </a:r>
            <a:r>
              <a:rPr dirty="0"/>
              <a:t>наставничество</a:t>
            </a:r>
            <a:r>
              <a:rPr spc="300" dirty="0"/>
              <a:t> </a:t>
            </a:r>
            <a:r>
              <a:rPr spc="-10" dirty="0"/>
              <a:t>воспринимается </a:t>
            </a:r>
            <a:r>
              <a:rPr dirty="0"/>
              <a:t>как</a:t>
            </a:r>
            <a:r>
              <a:rPr spc="180" dirty="0"/>
              <a:t> </a:t>
            </a:r>
            <a:r>
              <a:rPr dirty="0"/>
              <a:t>почетная</a:t>
            </a:r>
            <a:r>
              <a:rPr spc="195" dirty="0"/>
              <a:t> </a:t>
            </a:r>
            <a:r>
              <a:rPr dirty="0"/>
              <a:t>миссия,</a:t>
            </a:r>
            <a:r>
              <a:rPr spc="190" dirty="0"/>
              <a:t> </a:t>
            </a:r>
            <a:r>
              <a:rPr dirty="0"/>
              <a:t>где</a:t>
            </a:r>
            <a:r>
              <a:rPr spc="210" dirty="0"/>
              <a:t> </a:t>
            </a:r>
            <a:r>
              <a:rPr dirty="0"/>
              <a:t>формируется</a:t>
            </a:r>
            <a:r>
              <a:rPr spc="200" dirty="0"/>
              <a:t> </a:t>
            </a:r>
            <a:r>
              <a:rPr dirty="0"/>
              <a:t>ощущение</a:t>
            </a:r>
            <a:r>
              <a:rPr spc="215" dirty="0"/>
              <a:t> </a:t>
            </a:r>
            <a:r>
              <a:rPr dirty="0"/>
              <a:t>причастности</a:t>
            </a:r>
            <a:r>
              <a:rPr spc="204" dirty="0"/>
              <a:t> </a:t>
            </a:r>
            <a:r>
              <a:rPr dirty="0"/>
              <a:t>к</a:t>
            </a:r>
            <a:r>
              <a:rPr spc="195" dirty="0"/>
              <a:t> </a:t>
            </a:r>
            <a:r>
              <a:rPr dirty="0"/>
              <a:t>большому</a:t>
            </a:r>
            <a:r>
              <a:rPr spc="190" dirty="0"/>
              <a:t> </a:t>
            </a:r>
            <a:r>
              <a:rPr dirty="0"/>
              <a:t>и</a:t>
            </a:r>
            <a:r>
              <a:rPr spc="195" dirty="0"/>
              <a:t> </a:t>
            </a:r>
            <a:r>
              <a:rPr spc="-10" dirty="0"/>
              <a:t>важному </a:t>
            </a:r>
            <a:r>
              <a:rPr dirty="0"/>
              <a:t>делу, в</a:t>
            </a:r>
            <a:r>
              <a:rPr spc="-10" dirty="0"/>
              <a:t> </a:t>
            </a:r>
            <a:r>
              <a:rPr dirty="0"/>
              <a:t>котором</a:t>
            </a:r>
            <a:r>
              <a:rPr spc="-40" dirty="0"/>
              <a:t> </a:t>
            </a:r>
            <a:r>
              <a:rPr dirty="0"/>
              <a:t>наставнику</a:t>
            </a:r>
            <a:r>
              <a:rPr spc="35" dirty="0"/>
              <a:t> </a:t>
            </a:r>
            <a:r>
              <a:rPr dirty="0"/>
              <a:t>отводится</a:t>
            </a:r>
            <a:r>
              <a:rPr spc="-5" dirty="0"/>
              <a:t> </a:t>
            </a:r>
            <a:r>
              <a:rPr dirty="0"/>
              <a:t>ведущая</a:t>
            </a:r>
            <a:r>
              <a:rPr spc="15" dirty="0"/>
              <a:t> </a:t>
            </a:r>
            <a:r>
              <a:rPr spc="-10" dirty="0"/>
              <a:t>роль.</a:t>
            </a:r>
          </a:p>
          <a:p>
            <a:pPr>
              <a:lnSpc>
                <a:spcPct val="100000"/>
              </a:lnSpc>
            </a:pPr>
            <a:endParaRPr sz="2900"/>
          </a:p>
          <a:p>
            <a:pPr marL="2747645" marR="5080" algn="just">
              <a:lnSpc>
                <a:spcPct val="100000"/>
              </a:lnSpc>
              <a:spcBef>
                <a:spcPts val="5"/>
              </a:spcBef>
              <a:tabLst>
                <a:tab pos="4537710" algn="l"/>
                <a:tab pos="6656705" algn="l"/>
              </a:tabLst>
            </a:pPr>
            <a:r>
              <a:rPr dirty="0">
                <a:solidFill>
                  <a:srgbClr val="001F5F"/>
                </a:solidFill>
              </a:rPr>
              <a:t>Цель</a:t>
            </a:r>
            <a:r>
              <a:rPr spc="2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создания</a:t>
            </a:r>
            <a:r>
              <a:rPr spc="254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пула</a:t>
            </a:r>
            <a:r>
              <a:rPr spc="2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лучших</a:t>
            </a:r>
            <a:r>
              <a:rPr spc="2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наставников</a:t>
            </a:r>
            <a:r>
              <a:rPr spc="254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–</a:t>
            </a:r>
            <a:r>
              <a:rPr spc="250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способствовать повышению</a:t>
            </a:r>
            <a:r>
              <a:rPr dirty="0">
                <a:solidFill>
                  <a:srgbClr val="001F5F"/>
                </a:solidFill>
              </a:rPr>
              <a:t>	</a:t>
            </a:r>
            <a:r>
              <a:rPr spc="-10" dirty="0">
                <a:solidFill>
                  <a:srgbClr val="001F5F"/>
                </a:solidFill>
              </a:rPr>
              <a:t>эффективности</a:t>
            </a:r>
            <a:r>
              <a:rPr dirty="0">
                <a:solidFill>
                  <a:srgbClr val="001F5F"/>
                </a:solidFill>
              </a:rPr>
              <a:t>	</a:t>
            </a:r>
            <a:r>
              <a:rPr spc="-10" dirty="0">
                <a:solidFill>
                  <a:srgbClr val="001F5F"/>
                </a:solidFill>
              </a:rPr>
              <a:t>профессионального </a:t>
            </a:r>
            <a:r>
              <a:rPr dirty="0">
                <a:solidFill>
                  <a:srgbClr val="001F5F"/>
                </a:solidFill>
              </a:rPr>
              <a:t>становления</a:t>
            </a:r>
            <a:r>
              <a:rPr spc="2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и</a:t>
            </a:r>
            <a:r>
              <a:rPr spc="2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развития</a:t>
            </a:r>
            <a:r>
              <a:rPr spc="26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педагога,</a:t>
            </a:r>
            <a:r>
              <a:rPr spc="254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а</a:t>
            </a:r>
            <a:r>
              <a:rPr spc="2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также</a:t>
            </a:r>
            <a:r>
              <a:rPr spc="254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формирование</a:t>
            </a:r>
            <a:r>
              <a:rPr spc="265" dirty="0">
                <a:solidFill>
                  <a:srgbClr val="001F5F"/>
                </a:solidFill>
              </a:rPr>
              <a:t> </a:t>
            </a:r>
            <a:r>
              <a:rPr spc="-50" dirty="0">
                <a:solidFill>
                  <a:srgbClr val="001F5F"/>
                </a:solidFill>
              </a:rPr>
              <a:t>в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46468" y="3664407"/>
            <a:ext cx="993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кадрового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5169" y="3664407"/>
            <a:ext cx="522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ядра,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2439" y="3664407"/>
            <a:ext cx="4013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4885" algn="l"/>
                <a:tab pos="253365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центре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образования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устойчивого</a:t>
            </a:r>
            <a:endParaRPr sz="1800">
              <a:latin typeface="Arial Narrow"/>
              <a:cs typeface="Arial Narrow"/>
            </a:endParaRPr>
          </a:p>
          <a:p>
            <a:pPr marL="27686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объективной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9828" y="3939336"/>
            <a:ext cx="1609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20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информации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 Narrow"/>
                <a:cs typeface="Arial Narrow"/>
              </a:rPr>
              <a:t>о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2439" y="3939336"/>
            <a:ext cx="25209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939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посредством</a:t>
            </a: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получения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 Narrow"/>
                <a:cs typeface="Arial Narrow"/>
              </a:rPr>
              <a:t>деятельности </a:t>
            </a:r>
            <a:r>
              <a:rPr sz="1800" b="1" spc="-10" dirty="0">
                <a:solidFill>
                  <a:srgbClr val="001F5F"/>
                </a:solidFill>
                <a:latin typeface="Arial Narrow"/>
                <a:cs typeface="Arial Narrow"/>
              </a:rPr>
              <a:t>наставника.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7031" y="164591"/>
            <a:ext cx="8095615" cy="671830"/>
            <a:chOff x="637031" y="164591"/>
            <a:chExt cx="8095615" cy="671830"/>
          </a:xfrm>
        </p:grpSpPr>
        <p:sp>
          <p:nvSpPr>
            <p:cNvPr id="3" name="object 3"/>
            <p:cNvSpPr/>
            <p:nvPr/>
          </p:nvSpPr>
          <p:spPr>
            <a:xfrm>
              <a:off x="637031" y="164591"/>
              <a:ext cx="8095615" cy="457200"/>
            </a:xfrm>
            <a:custGeom>
              <a:avLst/>
              <a:gdLst/>
              <a:ahLst/>
              <a:cxnLst/>
              <a:rect l="l" t="t" r="r" b="b"/>
              <a:pathLst>
                <a:path w="8095615" h="457200">
                  <a:moveTo>
                    <a:pt x="8095488" y="0"/>
                  </a:moveTo>
                  <a:lnTo>
                    <a:pt x="147624" y="0"/>
                  </a:lnTo>
                  <a:lnTo>
                    <a:pt x="0" y="457200"/>
                  </a:lnTo>
                  <a:lnTo>
                    <a:pt x="7947914" y="457200"/>
                  </a:lnTo>
                  <a:lnTo>
                    <a:pt x="8095488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55903" y="243839"/>
              <a:ext cx="7699375" cy="527685"/>
            </a:xfrm>
            <a:custGeom>
              <a:avLst/>
              <a:gdLst/>
              <a:ahLst/>
              <a:cxnLst/>
              <a:rect l="l" t="t" r="r" b="b"/>
              <a:pathLst>
                <a:path w="7699375" h="527685">
                  <a:moveTo>
                    <a:pt x="7699248" y="0"/>
                  </a:moveTo>
                  <a:lnTo>
                    <a:pt x="170268" y="0"/>
                  </a:lnTo>
                  <a:lnTo>
                    <a:pt x="0" y="527304"/>
                  </a:lnTo>
                  <a:lnTo>
                    <a:pt x="7528941" y="527304"/>
                  </a:lnTo>
                  <a:lnTo>
                    <a:pt x="769924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928" y="265150"/>
              <a:ext cx="1668652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5808" y="265150"/>
              <a:ext cx="458571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9543" y="265150"/>
              <a:ext cx="4244085" cy="57127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61820" y="336244"/>
            <a:ext cx="542671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ПРОБЛЕМЫ</a:t>
            </a:r>
            <a:r>
              <a:rPr spc="-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dirty="0"/>
              <a:t>ЭТО</a:t>
            </a:r>
            <a:r>
              <a:rPr spc="-55" dirty="0"/>
              <a:t> </a:t>
            </a:r>
            <a:r>
              <a:rPr spc="-10" dirty="0"/>
              <a:t>ВОЗМОЖНОСТИ</a:t>
            </a:r>
            <a:r>
              <a:rPr spc="-60" dirty="0"/>
              <a:t> </a:t>
            </a:r>
            <a:r>
              <a:rPr dirty="0"/>
              <a:t>ДЛЯ</a:t>
            </a:r>
            <a:r>
              <a:rPr spc="-40" dirty="0"/>
              <a:t> </a:t>
            </a:r>
            <a:r>
              <a:rPr spc="-10" dirty="0"/>
              <a:t>РАЗВИТИЯ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87680" y="0"/>
            <a:ext cx="8235950" cy="5031105"/>
            <a:chOff x="487680" y="0"/>
            <a:chExt cx="8235950" cy="503110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1896" y="100583"/>
              <a:ext cx="1397381" cy="15985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99" y="0"/>
              <a:ext cx="1297940" cy="12978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4072" y="222503"/>
              <a:ext cx="621792" cy="746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389875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7463" y="710120"/>
              <a:ext cx="5470397" cy="38916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05583" y="908303"/>
              <a:ext cx="4898136" cy="33192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87680" y="4413503"/>
              <a:ext cx="8235950" cy="570230"/>
            </a:xfrm>
            <a:custGeom>
              <a:avLst/>
              <a:gdLst/>
              <a:ahLst/>
              <a:cxnLst/>
              <a:rect l="l" t="t" r="r" b="b"/>
              <a:pathLst>
                <a:path w="8235950" h="570229">
                  <a:moveTo>
                    <a:pt x="823569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051673" y="569976"/>
                  </a:lnTo>
                  <a:lnTo>
                    <a:pt x="823569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3912" y="4459223"/>
              <a:ext cx="4542790" cy="57127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494279" y="4532477"/>
            <a:ext cx="422592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НАСТАВНИЧЕСТВО:</a:t>
            </a:r>
            <a:r>
              <a:rPr sz="2000" b="1" spc="3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НОВЫЕ</a:t>
            </a:r>
            <a:r>
              <a:rPr sz="2000" b="1" spc="3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СМЫСЛЫ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2648" y="140207"/>
            <a:ext cx="8229600" cy="818515"/>
            <a:chOff x="612648" y="140207"/>
            <a:chExt cx="8229600" cy="818515"/>
          </a:xfrm>
        </p:grpSpPr>
        <p:sp>
          <p:nvSpPr>
            <p:cNvPr id="3" name="object 3"/>
            <p:cNvSpPr/>
            <p:nvPr/>
          </p:nvSpPr>
          <p:spPr>
            <a:xfrm>
              <a:off x="612648" y="140207"/>
              <a:ext cx="8229600" cy="640080"/>
            </a:xfrm>
            <a:custGeom>
              <a:avLst/>
              <a:gdLst/>
              <a:ahLst/>
              <a:cxnLst/>
              <a:rect l="l" t="t" r="r" b="b"/>
              <a:pathLst>
                <a:path w="8229600" h="640080">
                  <a:moveTo>
                    <a:pt x="8229600" y="0"/>
                  </a:moveTo>
                  <a:lnTo>
                    <a:pt x="206679" y="0"/>
                  </a:lnTo>
                  <a:lnTo>
                    <a:pt x="0" y="640079"/>
                  </a:lnTo>
                  <a:lnTo>
                    <a:pt x="8022971" y="640079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4672" y="219455"/>
              <a:ext cx="7702550" cy="685800"/>
            </a:xfrm>
            <a:custGeom>
              <a:avLst/>
              <a:gdLst/>
              <a:ahLst/>
              <a:cxnLst/>
              <a:rect l="l" t="t" r="r" b="b"/>
              <a:pathLst>
                <a:path w="7702550" h="685800">
                  <a:moveTo>
                    <a:pt x="7702296" y="0"/>
                  </a:moveTo>
                  <a:lnTo>
                    <a:pt x="221449" y="0"/>
                  </a:lnTo>
                  <a:lnTo>
                    <a:pt x="0" y="685800"/>
                  </a:lnTo>
                  <a:lnTo>
                    <a:pt x="7480808" y="685800"/>
                  </a:lnTo>
                  <a:lnTo>
                    <a:pt x="770229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1296" y="280454"/>
              <a:ext cx="2302510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2397" y="360375"/>
            <a:ext cx="1925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АДРЕС</a:t>
            </a:r>
            <a:r>
              <a:rPr sz="2400" spc="-15" dirty="0"/>
              <a:t> </a:t>
            </a:r>
            <a:r>
              <a:rPr sz="2400" spc="-10" dirty="0"/>
              <a:t>ОПЫТА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515112" y="0"/>
            <a:ext cx="8088630" cy="3413125"/>
            <a:chOff x="515112" y="0"/>
            <a:chExt cx="8088630" cy="34131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008" y="100583"/>
              <a:ext cx="1397380" cy="15985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86600" y="0"/>
              <a:ext cx="1297940" cy="12978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4071" y="222503"/>
              <a:ext cx="621792" cy="7467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9876" y="178307"/>
              <a:ext cx="710565" cy="835660"/>
            </a:xfrm>
            <a:custGeom>
              <a:avLst/>
              <a:gdLst/>
              <a:ahLst/>
              <a:cxnLst/>
              <a:rect l="l" t="t" r="r" b="b"/>
              <a:pathLst>
                <a:path w="710565" h="835660">
                  <a:moveTo>
                    <a:pt x="146050" y="0"/>
                  </a:moveTo>
                  <a:lnTo>
                    <a:pt x="710310" y="0"/>
                  </a:lnTo>
                  <a:lnTo>
                    <a:pt x="710310" y="689610"/>
                  </a:lnTo>
                  <a:lnTo>
                    <a:pt x="698500" y="745616"/>
                  </a:lnTo>
                  <a:lnTo>
                    <a:pt x="667384" y="792352"/>
                  </a:lnTo>
                  <a:lnTo>
                    <a:pt x="620522" y="823467"/>
                  </a:lnTo>
                  <a:lnTo>
                    <a:pt x="564642" y="835278"/>
                  </a:lnTo>
                  <a:lnTo>
                    <a:pt x="0" y="835278"/>
                  </a:lnTo>
                  <a:lnTo>
                    <a:pt x="0" y="146050"/>
                  </a:lnTo>
                  <a:lnTo>
                    <a:pt x="2667" y="118110"/>
                  </a:lnTo>
                  <a:lnTo>
                    <a:pt x="25273" y="64896"/>
                  </a:lnTo>
                  <a:lnTo>
                    <a:pt x="64897" y="25273"/>
                  </a:lnTo>
                  <a:lnTo>
                    <a:pt x="118109" y="2666"/>
                  </a:lnTo>
                  <a:lnTo>
                    <a:pt x="146050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112" y="978407"/>
              <a:ext cx="3345815" cy="24223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232" y="1176527"/>
              <a:ext cx="2773679" cy="18501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2752" y="914399"/>
              <a:ext cx="4110863" cy="249859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0871" y="1112519"/>
              <a:ext cx="3538728" cy="192633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5676" y="3345179"/>
            <a:ext cx="8126095" cy="1325880"/>
          </a:xfrm>
          <a:prstGeom prst="rect">
            <a:avLst/>
          </a:prstGeom>
          <a:ln w="9144">
            <a:solidFill>
              <a:srgbClr val="7B354D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380"/>
              </a:spcBef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МУНИЦИПАЛЬНОЕ</a:t>
            </a:r>
            <a:r>
              <a:rPr sz="16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БЮДЖЕТНОЕ</a:t>
            </a:r>
            <a:r>
              <a:rPr sz="16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ОБЩЕОБРАЗОВАТЕЛЬНОЕ</a:t>
            </a:r>
            <a:r>
              <a:rPr sz="16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УЧРЕЖДЕНИЕ</a:t>
            </a:r>
            <a:endParaRPr sz="1600">
              <a:latin typeface="Arial Narrow"/>
              <a:cs typeface="Arial Narrow"/>
            </a:endParaRPr>
          </a:p>
          <a:p>
            <a:pPr marR="2540" algn="ctr">
              <a:lnSpc>
                <a:spcPct val="100000"/>
              </a:lnSpc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«ЦЕНТР</a:t>
            </a:r>
            <a:r>
              <a:rPr sz="1600" b="1" spc="-8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</a:t>
            </a:r>
            <a:r>
              <a:rPr sz="16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6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r>
              <a:rPr sz="16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“ПОКОЛЕНИЕ</a:t>
            </a:r>
            <a:r>
              <a:rPr sz="16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БУДУЩЕГО”»</a:t>
            </a:r>
            <a:endParaRPr sz="1600">
              <a:latin typeface="Arial Narrow"/>
              <a:cs typeface="Arial Narrow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Юридический</a:t>
            </a:r>
            <a:r>
              <a:rPr sz="16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адрес:</a:t>
            </a:r>
            <a:r>
              <a:rPr sz="1600" b="1" spc="-8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300026,</a:t>
            </a:r>
            <a:r>
              <a:rPr sz="1600" b="1" spc="-8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Россия,</a:t>
            </a:r>
            <a:r>
              <a:rPr sz="1600" b="1" spc="-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г. Тула,</a:t>
            </a:r>
            <a:r>
              <a:rPr sz="1600" b="1" spc="-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ул.</a:t>
            </a:r>
            <a:r>
              <a:rPr sz="16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Конструктора</a:t>
            </a:r>
            <a:r>
              <a:rPr sz="16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Грязева</a:t>
            </a:r>
            <a:r>
              <a:rPr sz="16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д.2;</a:t>
            </a:r>
            <a:r>
              <a:rPr sz="16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тел.</a:t>
            </a:r>
            <a:r>
              <a:rPr sz="16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(4872)</a:t>
            </a:r>
            <a:r>
              <a:rPr sz="1600" b="1" spc="-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77-31-</a:t>
            </a:r>
            <a:r>
              <a:rPr sz="1600" b="1" spc="-25" dirty="0">
                <a:solidFill>
                  <a:srgbClr val="7B354D"/>
                </a:solidFill>
                <a:latin typeface="Arial Narrow"/>
                <a:cs typeface="Arial Narrow"/>
              </a:rPr>
              <a:t>28</a:t>
            </a:r>
            <a:endParaRPr sz="1600">
              <a:latin typeface="Arial Narrow"/>
              <a:cs typeface="Arial Narrow"/>
            </a:endParaRPr>
          </a:p>
          <a:p>
            <a:pPr marL="1270" algn="ctr">
              <a:lnSpc>
                <a:spcPct val="100000"/>
              </a:lnSpc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Адрес</a:t>
            </a:r>
            <a:r>
              <a:rPr sz="16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эл.</a:t>
            </a:r>
            <a:r>
              <a:rPr sz="16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почты:</a:t>
            </a:r>
            <a:r>
              <a:rPr sz="16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u="heavy" spc="-10" dirty="0">
                <a:solidFill>
                  <a:srgbClr val="8E57B6"/>
                </a:solidFill>
                <a:uFill>
                  <a:solidFill>
                    <a:srgbClr val="8E57B6"/>
                  </a:solidFill>
                </a:uFill>
                <a:latin typeface="Arial Narrow"/>
                <a:cs typeface="Arial Narrow"/>
                <a:hlinkClick r:id="rId10"/>
              </a:rPr>
              <a:t>tula-co58@tularegion.org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Сайт</a:t>
            </a:r>
            <a:r>
              <a:rPr sz="16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7B354D"/>
                </a:solidFill>
                <a:latin typeface="Arial Narrow"/>
                <a:cs typeface="Arial Narrow"/>
              </a:rPr>
              <a:t>- 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</a:rPr>
              <a:t>https://</a:t>
            </a:r>
            <a:r>
              <a:rPr sz="1600" b="1" spc="-10" dirty="0">
                <a:solidFill>
                  <a:srgbClr val="7B354D"/>
                </a:solidFill>
                <a:latin typeface="Arial Narrow"/>
                <a:cs typeface="Arial Narrow"/>
                <a:hlinkClick r:id="rId11"/>
              </a:rPr>
              <a:t>www.mbouco58.ru/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62166"/>
            <a:ext cx="8848725" cy="678180"/>
            <a:chOff x="152400" y="262166"/>
            <a:chExt cx="8848725" cy="678180"/>
          </a:xfrm>
        </p:grpSpPr>
        <p:sp>
          <p:nvSpPr>
            <p:cNvPr id="3" name="object 3"/>
            <p:cNvSpPr/>
            <p:nvPr/>
          </p:nvSpPr>
          <p:spPr>
            <a:xfrm>
              <a:off x="152400" y="359663"/>
              <a:ext cx="8848725" cy="570230"/>
            </a:xfrm>
            <a:custGeom>
              <a:avLst/>
              <a:gdLst/>
              <a:ahLst/>
              <a:cxnLst/>
              <a:rect l="l" t="t" r="r" b="b"/>
              <a:pathLst>
                <a:path w="8848725" h="570230">
                  <a:moveTo>
                    <a:pt x="8848344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664321" y="569976"/>
                  </a:lnTo>
                  <a:lnTo>
                    <a:pt x="8848344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283463"/>
              <a:ext cx="8638540" cy="573405"/>
            </a:xfrm>
            <a:custGeom>
              <a:avLst/>
              <a:gdLst/>
              <a:ahLst/>
              <a:cxnLst/>
              <a:rect l="l" t="t" r="r" b="b"/>
              <a:pathLst>
                <a:path w="8638540" h="573405">
                  <a:moveTo>
                    <a:pt x="8638032" y="0"/>
                  </a:moveTo>
                  <a:lnTo>
                    <a:pt x="185026" y="0"/>
                  </a:lnTo>
                  <a:lnTo>
                    <a:pt x="0" y="573024"/>
                  </a:lnTo>
                  <a:lnTo>
                    <a:pt x="8452992" y="573024"/>
                  </a:lnTo>
                  <a:lnTo>
                    <a:pt x="8638032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1735" y="262166"/>
              <a:ext cx="2866390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01059" y="343865"/>
            <a:ext cx="2487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НАСТАВНИЧЕСТВО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3300984" y="1237437"/>
            <a:ext cx="5576570" cy="784860"/>
            <a:chOff x="3300984" y="1237437"/>
            <a:chExt cx="5576570" cy="7848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2088" y="1237437"/>
              <a:ext cx="440270" cy="510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1237437"/>
              <a:ext cx="885228" cy="5103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2520" y="1237437"/>
              <a:ext cx="821258" cy="5103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6232" y="1237437"/>
              <a:ext cx="513359" cy="5103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05144" y="1237437"/>
              <a:ext cx="409816" cy="5103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37376" y="1237437"/>
              <a:ext cx="662749" cy="510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2592" y="1237437"/>
              <a:ext cx="726770" cy="5103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1816" y="1237437"/>
              <a:ext cx="723684" cy="5103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17992" y="1237437"/>
              <a:ext cx="559104" cy="5103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00984" y="1511757"/>
              <a:ext cx="1705229" cy="51033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435477" y="1570101"/>
            <a:ext cx="142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национальных</a:t>
            </a:r>
            <a:endParaRPr sz="1800" dirty="0">
              <a:latin typeface="Arial Narrow"/>
              <a:cs typeface="Arial Narrow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53000" y="1511757"/>
            <a:ext cx="860869" cy="51033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86961" y="1295222"/>
            <a:ext cx="1781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285" algn="l"/>
                <a:tab pos="1183005" algn="l"/>
              </a:tabLst>
            </a:pP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своем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Указе</a:t>
            </a:r>
            <a:endParaRPr sz="1800">
              <a:latin typeface="Arial Narrow"/>
              <a:cs typeface="Arial Narrow"/>
            </a:endParaRPr>
          </a:p>
          <a:p>
            <a:pPr marL="12134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целях</a:t>
            </a:r>
            <a:endParaRPr sz="1800">
              <a:latin typeface="Arial Narrow"/>
              <a:cs typeface="Arial Narrow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60720" y="1511757"/>
            <a:ext cx="424992" cy="510336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801614" y="1295222"/>
            <a:ext cx="2927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484" algn="l"/>
                <a:tab pos="783590" algn="l"/>
                <a:tab pos="1369060" algn="l"/>
                <a:tab pos="2018664" algn="l"/>
                <a:tab pos="2665095" algn="l"/>
              </a:tabLst>
            </a:pP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7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мая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2018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года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«О</a:t>
            </a:r>
            <a:endParaRPr sz="1800">
              <a:latin typeface="Arial Narrow"/>
              <a:cs typeface="Arial Narrow"/>
            </a:endParaRPr>
          </a:p>
          <a:p>
            <a:pPr marL="1066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32576" y="1511757"/>
            <a:ext cx="2745105" cy="510540"/>
            <a:chOff x="6132576" y="1511757"/>
            <a:chExt cx="2745105" cy="51054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32576" y="1511757"/>
              <a:ext cx="1744852" cy="5103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24216" y="1511757"/>
              <a:ext cx="1052893" cy="51033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267958" y="1570101"/>
            <a:ext cx="2461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</a:tabLst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стратегических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задачах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7847" y="1261871"/>
            <a:ext cx="8569325" cy="3321050"/>
            <a:chOff x="307847" y="1261871"/>
            <a:chExt cx="8569325" cy="3321050"/>
          </a:xfrm>
        </p:grpSpPr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00983" y="1786077"/>
              <a:ext cx="1168704" cy="5103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79392" y="1786077"/>
              <a:ext cx="1415541" cy="5103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04688" y="1786077"/>
              <a:ext cx="1357630" cy="5103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72071" y="1786077"/>
              <a:ext cx="522516" cy="51033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04304" y="1786077"/>
              <a:ext cx="988872" cy="5103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02879" y="1786077"/>
              <a:ext cx="540804" cy="51033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53400" y="1786077"/>
              <a:ext cx="723684" cy="5103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00983" y="2060397"/>
              <a:ext cx="827316" cy="5103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2024" y="2060397"/>
              <a:ext cx="1275334" cy="5103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51119" y="2060397"/>
              <a:ext cx="985837" cy="5103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010656" y="2060397"/>
              <a:ext cx="1272286" cy="51033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56704" y="2060397"/>
              <a:ext cx="1720342" cy="51033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300983" y="2334717"/>
              <a:ext cx="863904" cy="51033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974592" y="2334717"/>
              <a:ext cx="1135202" cy="51033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19471" y="2334717"/>
              <a:ext cx="623125" cy="51033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2288" y="2334717"/>
              <a:ext cx="1174813" cy="51033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339839" y="2334717"/>
              <a:ext cx="1095590" cy="5103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45095" y="2334717"/>
              <a:ext cx="653592" cy="51033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08391" y="2334717"/>
              <a:ext cx="1168704" cy="51033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00983" y="2609037"/>
              <a:ext cx="1799589" cy="51033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55463" y="2609037"/>
              <a:ext cx="412826" cy="5103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023103" y="2609037"/>
              <a:ext cx="757237" cy="5103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35168" y="2609037"/>
              <a:ext cx="516470" cy="51033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06439" y="2609037"/>
              <a:ext cx="1046784" cy="5103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08063" y="2609037"/>
              <a:ext cx="836472" cy="51033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199376" y="2609037"/>
              <a:ext cx="1677797" cy="51033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300983" y="2883357"/>
              <a:ext cx="1485646" cy="51033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26280" y="2883357"/>
              <a:ext cx="1525397" cy="51033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745480" y="2883357"/>
              <a:ext cx="357936" cy="510336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3943" y="1261871"/>
              <a:ext cx="3147822" cy="229146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2063" y="1459991"/>
              <a:ext cx="2575560" cy="1719072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59663" y="3553967"/>
              <a:ext cx="8440420" cy="923925"/>
            </a:xfrm>
            <a:custGeom>
              <a:avLst/>
              <a:gdLst/>
              <a:ahLst/>
              <a:cxnLst/>
              <a:rect l="l" t="t" r="r" b="b"/>
              <a:pathLst>
                <a:path w="8440420" h="923925">
                  <a:moveTo>
                    <a:pt x="0" y="923543"/>
                  </a:moveTo>
                  <a:lnTo>
                    <a:pt x="8439912" y="923543"/>
                  </a:lnTo>
                  <a:lnTo>
                    <a:pt x="8439912" y="0"/>
                  </a:lnTo>
                  <a:lnTo>
                    <a:pt x="0" y="0"/>
                  </a:lnTo>
                  <a:lnTo>
                    <a:pt x="0" y="923543"/>
                  </a:lnTo>
                  <a:close/>
                </a:path>
              </a:pathLst>
            </a:custGeom>
            <a:ln w="24384">
              <a:solidFill>
                <a:srgbClr val="7B35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07847" y="3523487"/>
              <a:ext cx="1827022" cy="510336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45007" y="3837431"/>
              <a:ext cx="1552829" cy="4663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65959" y="3837431"/>
              <a:ext cx="193408" cy="4663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86711" y="3523487"/>
              <a:ext cx="409816" cy="510336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045208" y="3523487"/>
              <a:ext cx="6792341" cy="510336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7847" y="3797807"/>
              <a:ext cx="2558542" cy="5103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60320" y="3797807"/>
              <a:ext cx="1967230" cy="51033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273295" y="3797807"/>
              <a:ext cx="3552190" cy="51033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07847" y="4072127"/>
              <a:ext cx="2311654" cy="51033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362199" y="4072127"/>
              <a:ext cx="4914646" cy="510336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439623" y="1844116"/>
            <a:ext cx="8296909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7995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800" b="1" spc="49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Российской</a:t>
            </a:r>
            <a:r>
              <a:rPr sz="1800" b="1" spc="50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Федерации</a:t>
            </a:r>
            <a:r>
              <a:rPr sz="1800" b="1" spc="50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800" b="1" spc="484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период</a:t>
            </a:r>
            <a:r>
              <a:rPr sz="1800" b="1" spc="49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до</a:t>
            </a:r>
            <a:r>
              <a:rPr sz="1800" b="1" spc="50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2024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года»</a:t>
            </a:r>
            <a:r>
              <a:rPr sz="1800" b="1" spc="29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президент</a:t>
            </a:r>
            <a:r>
              <a:rPr sz="1800" b="1" spc="29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России</a:t>
            </a:r>
            <a:r>
              <a:rPr sz="1800" b="1" spc="30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Владимир</a:t>
            </a:r>
            <a:r>
              <a:rPr sz="1800" b="1" spc="30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Владимирович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Путин</a:t>
            </a:r>
            <a:r>
              <a:rPr sz="1800" b="1" spc="484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отметил,</a:t>
            </a:r>
            <a:r>
              <a:rPr sz="1800" b="1" spc="484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что</a:t>
            </a:r>
            <a:r>
              <a:rPr sz="1800" b="1" spc="49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создание</a:t>
            </a:r>
            <a:r>
              <a:rPr sz="1800" b="1" spc="50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условий</a:t>
            </a:r>
            <a:r>
              <a:rPr sz="1800" b="1" spc="50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для</a:t>
            </a:r>
            <a:r>
              <a:rPr sz="1800" b="1" spc="49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развития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1800" b="1" spc="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800" b="1" spc="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одна</a:t>
            </a:r>
            <a:r>
              <a:rPr sz="1800" b="1" spc="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из</a:t>
            </a:r>
            <a:r>
              <a:rPr sz="1800" b="1" spc="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важных</a:t>
            </a:r>
            <a:r>
              <a:rPr sz="1800" b="1" spc="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задач</a:t>
            </a:r>
            <a:r>
              <a:rPr sz="1800" b="1" spc="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модернизации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российского</a:t>
            </a:r>
            <a:r>
              <a:rPr sz="18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образования.</a:t>
            </a:r>
            <a:endParaRPr sz="1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u="sng" dirty="0">
                <a:solidFill>
                  <a:srgbClr val="7B354D"/>
                </a:solidFill>
                <a:uFill>
                  <a:solidFill>
                    <a:srgbClr val="7B354D"/>
                  </a:solidFill>
                </a:uFill>
                <a:latin typeface="Arial Narrow"/>
                <a:cs typeface="Arial Narrow"/>
              </a:rPr>
              <a:t>Наставничество</a:t>
            </a:r>
            <a:r>
              <a:rPr sz="1800" u="sng" spc="-40" dirty="0">
                <a:solidFill>
                  <a:srgbClr val="6F2F9F"/>
                </a:solidFill>
                <a:uFill>
                  <a:solidFill>
                    <a:srgbClr val="7B354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sng" dirty="0">
                <a:solidFill>
                  <a:srgbClr val="6F2F9F"/>
                </a:solidFill>
                <a:uFill>
                  <a:solidFill>
                    <a:srgbClr val="7B354D"/>
                  </a:solidFill>
                </a:uFill>
                <a:latin typeface="Arial Narrow"/>
                <a:cs typeface="Arial Narrow"/>
              </a:rPr>
              <a:t>–</a:t>
            </a:r>
            <a:r>
              <a:rPr sz="1800" b="1" spc="-15" dirty="0">
                <a:solidFill>
                  <a:srgbClr val="6F2F9F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универсальная</a:t>
            </a:r>
            <a:r>
              <a:rPr sz="1800" b="1" spc="-1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технология</a:t>
            </a:r>
            <a:r>
              <a:rPr sz="1800" b="1" spc="-30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передачи</a:t>
            </a:r>
            <a:r>
              <a:rPr sz="1800" b="1" spc="-1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опыта,</a:t>
            </a:r>
            <a:r>
              <a:rPr sz="1800" b="1" spc="-3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знаний,</a:t>
            </a:r>
            <a:r>
              <a:rPr sz="1800" b="1" spc="-3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990033"/>
                </a:solidFill>
                <a:latin typeface="Arial Narrow"/>
                <a:cs typeface="Arial Narrow"/>
              </a:rPr>
              <a:t>формирования</a:t>
            </a:r>
            <a:endParaRPr sz="18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навыков,</a:t>
            </a:r>
            <a:r>
              <a:rPr sz="1800" b="1" spc="-30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компетенций,</a:t>
            </a:r>
            <a:r>
              <a:rPr sz="1800" b="1" spc="-2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метакомпетенций и</a:t>
            </a:r>
            <a:r>
              <a:rPr sz="1800" b="1" spc="-1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ценностей</a:t>
            </a:r>
            <a:r>
              <a:rPr sz="1800" b="1" spc="-20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через</a:t>
            </a:r>
            <a:r>
              <a:rPr sz="1800" b="1" spc="-10" dirty="0">
                <a:solidFill>
                  <a:srgbClr val="990033"/>
                </a:solidFill>
                <a:latin typeface="Arial Narrow"/>
                <a:cs typeface="Arial Narrow"/>
              </a:rPr>
              <a:t> неформальное</a:t>
            </a:r>
            <a:endParaRPr sz="18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взаимообогащающее</a:t>
            </a:r>
            <a:r>
              <a:rPr sz="1800" b="1" spc="-25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общение,</a:t>
            </a:r>
            <a:r>
              <a:rPr sz="1800" b="1" spc="10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основанное</a:t>
            </a:r>
            <a:r>
              <a:rPr sz="1800" b="1" spc="-40" dirty="0">
                <a:solidFill>
                  <a:srgbClr val="990033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 Narrow"/>
                <a:cs typeface="Arial Narrow"/>
              </a:rPr>
              <a:t>на доверии и </a:t>
            </a:r>
            <a:r>
              <a:rPr sz="1800" b="1" spc="-10" dirty="0">
                <a:solidFill>
                  <a:srgbClr val="990033"/>
                </a:solidFill>
                <a:latin typeface="Arial Narrow"/>
                <a:cs typeface="Arial Narrow"/>
              </a:rPr>
              <a:t>партнерстве.</a:t>
            </a:r>
            <a:endParaRPr sz="1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92607"/>
            <a:ext cx="8848725" cy="637540"/>
            <a:chOff x="152400" y="292607"/>
            <a:chExt cx="8848725" cy="637540"/>
          </a:xfrm>
        </p:grpSpPr>
        <p:sp>
          <p:nvSpPr>
            <p:cNvPr id="3" name="object 3"/>
            <p:cNvSpPr/>
            <p:nvPr/>
          </p:nvSpPr>
          <p:spPr>
            <a:xfrm>
              <a:off x="152400" y="359663"/>
              <a:ext cx="8848725" cy="570230"/>
            </a:xfrm>
            <a:custGeom>
              <a:avLst/>
              <a:gdLst/>
              <a:ahLst/>
              <a:cxnLst/>
              <a:rect l="l" t="t" r="r" b="b"/>
              <a:pathLst>
                <a:path w="8848725" h="570230">
                  <a:moveTo>
                    <a:pt x="8848344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664321" y="569976"/>
                  </a:lnTo>
                  <a:lnTo>
                    <a:pt x="8848344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8" y="292607"/>
              <a:ext cx="8705215" cy="570230"/>
            </a:xfrm>
            <a:custGeom>
              <a:avLst/>
              <a:gdLst/>
              <a:ahLst/>
              <a:cxnLst/>
              <a:rect l="l" t="t" r="r" b="b"/>
              <a:pathLst>
                <a:path w="8705215" h="570230">
                  <a:moveTo>
                    <a:pt x="8705088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521065" y="569976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167" y="295617"/>
              <a:ext cx="1814830" cy="406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295617"/>
              <a:ext cx="342645" cy="406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8151" y="295617"/>
              <a:ext cx="604837" cy="4066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9632" y="295617"/>
              <a:ext cx="1348486" cy="406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0920" y="295617"/>
              <a:ext cx="351802" cy="4066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6367" y="295617"/>
              <a:ext cx="1485646" cy="40669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07864" y="295617"/>
              <a:ext cx="1116914" cy="4066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34455" y="295617"/>
              <a:ext cx="1424686" cy="4066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74992" y="295617"/>
              <a:ext cx="351802" cy="4066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0440" y="295617"/>
              <a:ext cx="440270" cy="406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77328" y="295617"/>
              <a:ext cx="1266240" cy="40669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8407" y="295617"/>
              <a:ext cx="293890" cy="4066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40880" y="508977"/>
              <a:ext cx="793826" cy="4066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44383" y="508977"/>
              <a:ext cx="1059002" cy="40669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2109597" y="1576577"/>
            <a:ext cx="4991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6805" algn="l"/>
                <a:tab pos="3463925" algn="l"/>
              </a:tabLst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сложную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полифункциональную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педагогическую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tabLst>
                <a:tab pos="984885" algn="l"/>
                <a:tab pos="2076450" algn="l"/>
                <a:tab pos="3430270" algn="l"/>
                <a:tab pos="4863465" algn="l"/>
              </a:tabLst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которая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является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целостным,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длительным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09597" y="2125472"/>
            <a:ext cx="5198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3340" algn="l"/>
                <a:tab pos="3305175" algn="l"/>
                <a:tab pos="3753485" algn="l"/>
              </a:tabLst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процессом,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ориентированным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формирование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05293" y="1576577"/>
            <a:ext cx="13893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деятельность, непрерывным личностных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5511" y="343356"/>
            <a:ext cx="8474710" cy="1258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Наставничество</a:t>
            </a: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4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это</a:t>
            </a:r>
            <a:r>
              <a:rPr sz="1400" b="1" i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инвестиция</a:t>
            </a:r>
            <a:r>
              <a:rPr sz="14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долгосрочное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 развитие</a:t>
            </a:r>
            <a:r>
              <a:rPr sz="1400"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организации,</a:t>
            </a:r>
            <a:r>
              <a:rPr sz="1400" b="1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ее</a:t>
            </a:r>
            <a:r>
              <a:rPr sz="1400" b="1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«здоровье».</a:t>
            </a:r>
            <a:endParaRPr sz="1400">
              <a:latin typeface="Arial"/>
              <a:cs typeface="Arial"/>
            </a:endParaRPr>
          </a:p>
          <a:p>
            <a:pPr marL="6854190">
              <a:lnSpc>
                <a:spcPct val="100000"/>
              </a:lnSpc>
            </a:pPr>
            <a:r>
              <a:rPr sz="1400" b="1" i="1" dirty="0">
                <a:solidFill>
                  <a:srgbClr val="FFFFFF"/>
                </a:solidFill>
                <a:latin typeface="Arial"/>
                <a:cs typeface="Arial"/>
              </a:rPr>
              <a:t>Дэвид</a:t>
            </a:r>
            <a:r>
              <a:rPr sz="1400" b="1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Arial"/>
                <a:cs typeface="Arial"/>
              </a:rPr>
              <a:t>Майстер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Arial"/>
              <a:cs typeface="Arial"/>
            </a:endParaRPr>
          </a:p>
          <a:p>
            <a:pPr marR="94615" algn="r">
              <a:lnSpc>
                <a:spcPct val="100000"/>
              </a:lnSpc>
              <a:tabLst>
                <a:tab pos="643255" algn="l"/>
                <a:tab pos="1015365" algn="l"/>
                <a:tab pos="1917700" algn="l"/>
                <a:tab pos="2612390" algn="l"/>
                <a:tab pos="2893695" algn="l"/>
                <a:tab pos="4359910" algn="l"/>
                <a:tab pos="5076190" algn="l"/>
                <a:tab pos="5521960" algn="l"/>
                <a:tab pos="5896610" algn="l"/>
              </a:tabLst>
            </a:pP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Одна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из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важных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задач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деятельности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	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endParaRPr sz="1800">
              <a:latin typeface="Arial Narrow"/>
              <a:cs typeface="Arial Narrow"/>
            </a:endParaRPr>
          </a:p>
          <a:p>
            <a:pPr marR="88900" algn="r">
              <a:lnSpc>
                <a:spcPct val="100000"/>
              </a:lnSpc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«Поколение</a:t>
            </a:r>
            <a:r>
              <a:rPr sz="1800" b="1" spc="5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r>
              <a:rPr sz="1800" b="1" spc="5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800" b="1" spc="5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активное</a:t>
            </a:r>
            <a:r>
              <a:rPr sz="1800" b="1" spc="5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вовлечение</a:t>
            </a:r>
            <a:r>
              <a:rPr sz="1800" b="1" spc="5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всех</a:t>
            </a:r>
            <a:r>
              <a:rPr sz="1800" b="1" spc="55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педагогов</a:t>
            </a:r>
            <a:r>
              <a:rPr sz="1800" b="1" spc="5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7472" y="3566159"/>
            <a:ext cx="8487410" cy="1181100"/>
            <a:chOff x="347472" y="3566159"/>
            <a:chExt cx="8487410" cy="1181100"/>
          </a:xfrm>
        </p:grpSpPr>
        <p:sp>
          <p:nvSpPr>
            <p:cNvPr id="24" name="object 24"/>
            <p:cNvSpPr/>
            <p:nvPr/>
          </p:nvSpPr>
          <p:spPr>
            <a:xfrm>
              <a:off x="420624" y="3605783"/>
              <a:ext cx="8369934" cy="1015365"/>
            </a:xfrm>
            <a:custGeom>
              <a:avLst/>
              <a:gdLst/>
              <a:ahLst/>
              <a:cxnLst/>
              <a:rect l="l" t="t" r="r" b="b"/>
              <a:pathLst>
                <a:path w="8369934" h="1015364">
                  <a:moveTo>
                    <a:pt x="0" y="1014983"/>
                  </a:moveTo>
                  <a:lnTo>
                    <a:pt x="8369808" y="1014983"/>
                  </a:lnTo>
                  <a:lnTo>
                    <a:pt x="8369808" y="0"/>
                  </a:lnTo>
                  <a:lnTo>
                    <a:pt x="0" y="0"/>
                  </a:lnTo>
                  <a:lnTo>
                    <a:pt x="0" y="1014983"/>
                  </a:lnTo>
                  <a:close/>
                </a:path>
              </a:pathLst>
            </a:custGeom>
            <a:ln w="24383">
              <a:solidFill>
                <a:srgbClr val="7B35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7472" y="3566159"/>
              <a:ext cx="3838829" cy="5712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43527" y="3566159"/>
              <a:ext cx="458571" cy="5712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17263" y="3566159"/>
              <a:ext cx="4680076" cy="5712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7472" y="3870959"/>
              <a:ext cx="8487029" cy="5712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47472" y="4175759"/>
              <a:ext cx="1823974" cy="57127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498449" y="2399487"/>
            <a:ext cx="8197850" cy="2178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3695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качеств,</a:t>
            </a:r>
            <a:r>
              <a:rPr sz="1800" b="1" spc="37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профессиональных</a:t>
            </a:r>
            <a:r>
              <a:rPr sz="1800" b="1" spc="38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способностей,</a:t>
            </a:r>
            <a:r>
              <a:rPr sz="1800" b="1" spc="37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знаний,</a:t>
            </a:r>
            <a:r>
              <a:rPr sz="1800" b="1" spc="38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умений</a:t>
            </a:r>
            <a:r>
              <a:rPr sz="1800" b="1" spc="38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и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навыков,</a:t>
            </a:r>
            <a:r>
              <a:rPr sz="1800" b="1" spc="14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адекватных</a:t>
            </a:r>
            <a:r>
              <a:rPr sz="1800" b="1" spc="14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как</a:t>
            </a:r>
            <a:r>
              <a:rPr sz="1800" b="1" spc="14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его</a:t>
            </a:r>
            <a:r>
              <a:rPr sz="1800" b="1" spc="15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личностным</a:t>
            </a:r>
            <a:r>
              <a:rPr sz="1800" b="1" spc="145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потребностям,</a:t>
            </a:r>
            <a:r>
              <a:rPr sz="1800" b="1" spc="15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так</a:t>
            </a:r>
            <a:r>
              <a:rPr sz="1800" b="1" spc="140" dirty="0">
                <a:solidFill>
                  <a:srgbClr val="7B354D"/>
                </a:solidFill>
                <a:latin typeface="Arial Narrow"/>
                <a:cs typeface="Arial Narrow"/>
              </a:rPr>
              <a:t>  </a:t>
            </a:r>
            <a:r>
              <a:rPr sz="1800" b="1" spc="-50" dirty="0">
                <a:solidFill>
                  <a:srgbClr val="7B354D"/>
                </a:solidFill>
                <a:latin typeface="Arial Narrow"/>
                <a:cs typeface="Arial Narrow"/>
              </a:rPr>
              <a:t>и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квалификационным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требованиям.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2850">
              <a:latin typeface="Arial Narrow"/>
              <a:cs typeface="Arial Narrow"/>
            </a:endParaRPr>
          </a:p>
          <a:p>
            <a:pPr marL="12700" marR="95250">
              <a:lnSpc>
                <a:spcPct val="100000"/>
              </a:lnSpc>
            </a:pP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Целевая</a:t>
            </a:r>
            <a:r>
              <a:rPr sz="20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модель</a:t>
            </a:r>
            <a:r>
              <a:rPr sz="2000" b="1" spc="-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20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20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система</a:t>
            </a:r>
            <a:r>
              <a:rPr sz="20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условий,</a:t>
            </a:r>
            <a:r>
              <a:rPr sz="2000" b="1" spc="-7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ресурсов</a:t>
            </a:r>
            <a:r>
              <a:rPr sz="2000" b="1" spc="-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2000" b="1" spc="-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процессов, необходимых</a:t>
            </a:r>
            <a:r>
              <a:rPr sz="20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для</a:t>
            </a:r>
            <a:r>
              <a:rPr sz="20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реализации</a:t>
            </a:r>
            <a:r>
              <a:rPr sz="20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программ</a:t>
            </a:r>
            <a:r>
              <a:rPr sz="20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20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20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образовательных организациях.</a:t>
            </a:r>
            <a:endParaRPr sz="2000">
              <a:latin typeface="Arial Narrow"/>
              <a:cs typeface="Arial Narrow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182560"/>
            <a:ext cx="2211197" cy="29183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03670"/>
            <a:ext cx="8848725" cy="826135"/>
            <a:chOff x="152400" y="103670"/>
            <a:chExt cx="8848725" cy="826135"/>
          </a:xfrm>
        </p:grpSpPr>
        <p:sp>
          <p:nvSpPr>
            <p:cNvPr id="3" name="object 3"/>
            <p:cNvSpPr/>
            <p:nvPr/>
          </p:nvSpPr>
          <p:spPr>
            <a:xfrm>
              <a:off x="152400" y="359663"/>
              <a:ext cx="8848725" cy="570230"/>
            </a:xfrm>
            <a:custGeom>
              <a:avLst/>
              <a:gdLst/>
              <a:ahLst/>
              <a:cxnLst/>
              <a:rect l="l" t="t" r="r" b="b"/>
              <a:pathLst>
                <a:path w="8848725" h="570230">
                  <a:moveTo>
                    <a:pt x="8848344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664321" y="569976"/>
                  </a:lnTo>
                  <a:lnTo>
                    <a:pt x="8848344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8" y="152399"/>
              <a:ext cx="8705215" cy="710565"/>
            </a:xfrm>
            <a:custGeom>
              <a:avLst/>
              <a:gdLst/>
              <a:ahLst/>
              <a:cxnLst/>
              <a:rect l="l" t="t" r="r" b="b"/>
              <a:pathLst>
                <a:path w="8705215" h="710565">
                  <a:moveTo>
                    <a:pt x="8705088" y="0"/>
                  </a:moveTo>
                  <a:lnTo>
                    <a:pt x="229323" y="0"/>
                  </a:lnTo>
                  <a:lnTo>
                    <a:pt x="0" y="710184"/>
                  </a:lnTo>
                  <a:lnTo>
                    <a:pt x="8475726" y="710184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20" y="103670"/>
              <a:ext cx="2037333" cy="6780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4800" y="103670"/>
              <a:ext cx="2851277" cy="6780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8132" y="184861"/>
            <a:ext cx="4181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ПРОГРАММА </a:t>
            </a:r>
            <a:r>
              <a:rPr sz="2400" spc="-10" dirty="0"/>
              <a:t>НАСТАВНИЧЕСТВА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4288" y="484606"/>
            <a:ext cx="4765421" cy="57127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88279" y="2569428"/>
            <a:ext cx="3855720" cy="2462530"/>
            <a:chOff x="5288279" y="2569428"/>
            <a:chExt cx="3855720" cy="246253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8279" y="2569428"/>
              <a:ext cx="3855719" cy="24620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6399" y="2767584"/>
              <a:ext cx="3389376" cy="18897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46684" y="554227"/>
            <a:ext cx="8497570" cy="40995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2585" algn="ctr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МБОУ</a:t>
            </a:r>
            <a:r>
              <a:rPr sz="2000" b="1" spc="-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ЦО</a:t>
            </a:r>
            <a:r>
              <a:rPr sz="2000" b="1" spc="-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№</a:t>
            </a:r>
            <a:r>
              <a:rPr sz="2000" b="1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58</a:t>
            </a:r>
            <a:r>
              <a:rPr sz="2000" b="1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 Narrow"/>
                <a:cs typeface="Arial Narrow"/>
              </a:rPr>
              <a:t>«ПОКОЛЕНИЕ</a:t>
            </a:r>
            <a:r>
              <a:rPr sz="20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 Narrow"/>
                <a:cs typeface="Arial Narrow"/>
              </a:rPr>
              <a:t>БУДУЩЕГО»</a:t>
            </a:r>
            <a:endParaRPr sz="2000">
              <a:latin typeface="Arial Narrow"/>
              <a:cs typeface="Arial Narrow"/>
            </a:endParaRPr>
          </a:p>
          <a:p>
            <a:pPr marL="100965" algn="ctr">
              <a:lnSpc>
                <a:spcPct val="100000"/>
              </a:lnSpc>
              <a:spcBef>
                <a:spcPts val="1265"/>
              </a:spcBef>
            </a:pPr>
            <a:r>
              <a:rPr sz="1600" b="1" dirty="0">
                <a:solidFill>
                  <a:srgbClr val="4E75A2"/>
                </a:solidFill>
                <a:latin typeface="Arial Narrow"/>
                <a:cs typeface="Arial Narrow"/>
              </a:rPr>
              <a:t>ОЖИДАЕМЫЕ</a:t>
            </a:r>
            <a:r>
              <a:rPr sz="1600" b="1" spc="-75" dirty="0">
                <a:solidFill>
                  <a:srgbClr val="4E75A2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4E75A2"/>
                </a:solidFill>
                <a:latin typeface="Arial Narrow"/>
                <a:cs typeface="Arial Narrow"/>
              </a:rPr>
              <a:t>РЕЗУЛЬТАТЫ</a:t>
            </a:r>
            <a:endParaRPr sz="1600">
              <a:latin typeface="Arial Narrow"/>
              <a:cs typeface="Arial Narrow"/>
            </a:endParaRPr>
          </a:p>
          <a:p>
            <a:pPr marL="12700" marR="535940">
              <a:lnSpc>
                <a:spcPct val="100000"/>
              </a:lnSpc>
              <a:spcBef>
                <a:spcPts val="590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Сформированность</a:t>
            </a:r>
            <a:r>
              <a:rPr sz="14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корпоративной,</a:t>
            </a:r>
            <a:r>
              <a:rPr sz="14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профессиональной</a:t>
            </a:r>
            <a:r>
              <a:rPr sz="14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культуры,</a:t>
            </a:r>
            <a:r>
              <a:rPr sz="14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направленной</a:t>
            </a:r>
            <a:r>
              <a:rPr sz="14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развитие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знаний, компетенций</a:t>
            </a:r>
            <a:r>
              <a:rPr sz="14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педагогического</a:t>
            </a:r>
            <a:r>
              <a:rPr sz="1400" b="1" spc="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коллектива.</a:t>
            </a:r>
            <a:endParaRPr sz="1400">
              <a:latin typeface="Arial Narrow"/>
              <a:cs typeface="Arial Narrow"/>
            </a:endParaRPr>
          </a:p>
          <a:p>
            <a:pPr marL="463550" indent="-451484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Повышение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вовлеченности</a:t>
            </a:r>
            <a:r>
              <a:rPr sz="14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педагогов</a:t>
            </a:r>
            <a:r>
              <a:rPr sz="14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реализацию</a:t>
            </a:r>
            <a:r>
              <a:rPr sz="14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инновационных</a:t>
            </a: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проектов,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соответствующих</a:t>
            </a:r>
            <a:r>
              <a:rPr sz="1400" b="1" spc="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целям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образовательной</a:t>
            </a:r>
            <a:r>
              <a:rPr sz="14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организации.</a:t>
            </a:r>
            <a:endParaRPr sz="14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Повышение</a:t>
            </a:r>
            <a:r>
              <a:rPr sz="14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4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мастерства</a:t>
            </a:r>
            <a:r>
              <a:rPr sz="1400" b="1" spc="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4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квалификации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педагогических</a:t>
            </a:r>
            <a:r>
              <a:rPr sz="14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работников, для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становления</a:t>
            </a:r>
            <a:r>
              <a:rPr sz="14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50" dirty="0">
                <a:solidFill>
                  <a:srgbClr val="7B354D"/>
                </a:solidFill>
                <a:latin typeface="Arial Narrow"/>
                <a:cs typeface="Arial Narrow"/>
              </a:rPr>
              <a:t>и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их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профессиональных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качеств</a:t>
            </a:r>
            <a:r>
              <a:rPr sz="14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4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компетенций.</a:t>
            </a:r>
            <a:endParaRPr sz="1400">
              <a:latin typeface="Arial Narrow"/>
              <a:cs typeface="Arial Narrow"/>
            </a:endParaRPr>
          </a:p>
          <a:p>
            <a:pPr marL="484505" indent="-451484">
              <a:lnSpc>
                <a:spcPct val="100000"/>
              </a:lnSpc>
              <a:spcBef>
                <a:spcPts val="695"/>
              </a:spcBef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Установление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стабильных,</a:t>
            </a:r>
            <a:r>
              <a:rPr sz="14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длительных</a:t>
            </a: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трудовых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отношений</a:t>
            </a:r>
            <a:endParaRPr sz="1400">
              <a:latin typeface="Arial Narrow"/>
              <a:cs typeface="Arial Narrow"/>
            </a:endParaRPr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коллективе,</a:t>
            </a:r>
            <a:r>
              <a:rPr sz="14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снижение</a:t>
            </a: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текучести</a:t>
            </a:r>
            <a:r>
              <a:rPr sz="14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кадров.</a:t>
            </a:r>
            <a:endParaRPr sz="1400">
              <a:latin typeface="Arial Narrow"/>
              <a:cs typeface="Arial Narrow"/>
            </a:endParaRPr>
          </a:p>
          <a:p>
            <a:pPr marL="484505" indent="-451484">
              <a:lnSpc>
                <a:spcPct val="100000"/>
              </a:lnSpc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Создание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коллективе</a:t>
            </a:r>
            <a:r>
              <a:rPr sz="14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благоприятного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социально-</a:t>
            </a:r>
            <a:endParaRPr sz="1400">
              <a:latin typeface="Arial Narrow"/>
              <a:cs typeface="Arial Narrow"/>
            </a:endParaRPr>
          </a:p>
          <a:p>
            <a:pPr marL="33655" marR="3631565">
              <a:lnSpc>
                <a:spcPct val="100000"/>
              </a:lnSpc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психологического</a:t>
            </a:r>
            <a:r>
              <a:rPr sz="14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климата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4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творческого</a:t>
            </a:r>
            <a:r>
              <a:rPr sz="14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настроя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4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дальнейшую деятельность.</a:t>
            </a:r>
            <a:endParaRPr sz="1400">
              <a:latin typeface="Arial Narrow"/>
              <a:cs typeface="Arial Narrow"/>
            </a:endParaRPr>
          </a:p>
          <a:p>
            <a:pPr marL="484505" indent="-451484">
              <a:lnSpc>
                <a:spcPct val="100000"/>
              </a:lnSpc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Ускорение</a:t>
            </a:r>
            <a:r>
              <a:rPr sz="14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процесса</a:t>
            </a:r>
            <a:r>
              <a:rPr sz="14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становления </a:t>
            </a:r>
            <a:r>
              <a:rPr sz="1400" b="1" spc="-50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endParaRPr sz="1400">
              <a:latin typeface="Arial Narrow"/>
              <a:cs typeface="Arial Narrow"/>
            </a:endParaRPr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развития,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творческого</a:t>
            </a:r>
            <a:r>
              <a:rPr sz="14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самоопределения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педагогов.</a:t>
            </a:r>
            <a:endParaRPr sz="1400">
              <a:latin typeface="Arial Narrow"/>
              <a:cs typeface="Arial Narrow"/>
            </a:endParaRPr>
          </a:p>
          <a:p>
            <a:pPr marL="484505" indent="-451484">
              <a:lnSpc>
                <a:spcPct val="100000"/>
              </a:lnSpc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Формирование</a:t>
            </a:r>
            <a:r>
              <a:rPr sz="14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эффективной</a:t>
            </a:r>
            <a:r>
              <a:rPr sz="14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системы</a:t>
            </a:r>
            <a:r>
              <a:rPr sz="14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наставничества.</a:t>
            </a:r>
            <a:endParaRPr sz="1400">
              <a:latin typeface="Arial Narrow"/>
              <a:cs typeface="Arial Narrow"/>
            </a:endParaRPr>
          </a:p>
          <a:p>
            <a:pPr marL="484505" indent="-451484">
              <a:lnSpc>
                <a:spcPct val="100000"/>
              </a:lnSpc>
              <a:buFont typeface="Wingdings"/>
              <a:buChar char=""/>
              <a:tabLst>
                <a:tab pos="484505" algn="l"/>
                <a:tab pos="485140" algn="l"/>
              </a:tabLst>
            </a:pP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Формирование</a:t>
            </a:r>
            <a:r>
              <a:rPr sz="14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4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центре</a:t>
            </a:r>
            <a:r>
              <a:rPr sz="14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 кадрового</a:t>
            </a:r>
            <a:r>
              <a:rPr sz="14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7B354D"/>
                </a:solidFill>
                <a:latin typeface="Arial Narrow"/>
                <a:cs typeface="Arial Narrow"/>
              </a:rPr>
              <a:t>ядра.</a:t>
            </a:r>
            <a:endParaRPr sz="1400">
              <a:latin typeface="Arial Narrow"/>
              <a:cs typeface="Arial Narrow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704" y="82295"/>
            <a:ext cx="1497965" cy="1744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103670"/>
            <a:ext cx="8848725" cy="1696085"/>
            <a:chOff x="152400" y="103670"/>
            <a:chExt cx="8848725" cy="1696085"/>
          </a:xfrm>
        </p:grpSpPr>
        <p:sp>
          <p:nvSpPr>
            <p:cNvPr id="3" name="object 3"/>
            <p:cNvSpPr/>
            <p:nvPr/>
          </p:nvSpPr>
          <p:spPr>
            <a:xfrm>
              <a:off x="152400" y="359663"/>
              <a:ext cx="8848725" cy="570230"/>
            </a:xfrm>
            <a:custGeom>
              <a:avLst/>
              <a:gdLst/>
              <a:ahLst/>
              <a:cxnLst/>
              <a:rect l="l" t="t" r="r" b="b"/>
              <a:pathLst>
                <a:path w="8848725" h="570230">
                  <a:moveTo>
                    <a:pt x="8848344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664321" y="569976"/>
                  </a:lnTo>
                  <a:lnTo>
                    <a:pt x="8848344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928" y="185927"/>
              <a:ext cx="8705215" cy="676910"/>
            </a:xfrm>
            <a:custGeom>
              <a:avLst/>
              <a:gdLst/>
              <a:ahLst/>
              <a:cxnLst/>
              <a:rect l="l" t="t" r="r" b="b"/>
              <a:pathLst>
                <a:path w="8705215" h="676910">
                  <a:moveTo>
                    <a:pt x="8705088" y="0"/>
                  </a:moveTo>
                  <a:lnTo>
                    <a:pt x="218490" y="0"/>
                  </a:lnTo>
                  <a:lnTo>
                    <a:pt x="0" y="676656"/>
                  </a:lnTo>
                  <a:lnTo>
                    <a:pt x="8486648" y="676656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201167"/>
              <a:ext cx="1400429" cy="15985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0823" y="103670"/>
              <a:ext cx="2811653" cy="6780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8847" y="103670"/>
              <a:ext cx="2851277" cy="6780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04288" y="484606"/>
              <a:ext cx="4765421" cy="57127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00782" y="184861"/>
            <a:ext cx="4953000" cy="69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ЦЕЛЕВАЯ</a:t>
            </a:r>
            <a:r>
              <a:rPr sz="2400" spc="-15" dirty="0"/>
              <a:t> </a:t>
            </a:r>
            <a:r>
              <a:rPr sz="2400" dirty="0"/>
              <a:t>МОДЕЛЬ</a:t>
            </a:r>
            <a:r>
              <a:rPr sz="2400" spc="-10" dirty="0"/>
              <a:t> НАСТАВНИЧЕСТВА</a:t>
            </a:r>
            <a:endParaRPr sz="24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/>
              <a:t>МБОУ</a:t>
            </a:r>
            <a:r>
              <a:rPr spc="-60" dirty="0"/>
              <a:t> </a:t>
            </a:r>
            <a:r>
              <a:rPr dirty="0"/>
              <a:t>ЦО</a:t>
            </a:r>
            <a:r>
              <a:rPr spc="-55" dirty="0"/>
              <a:t> </a:t>
            </a:r>
            <a:r>
              <a:rPr dirty="0"/>
              <a:t>№</a:t>
            </a:r>
            <a:r>
              <a:rPr spc="-50" dirty="0"/>
              <a:t> </a:t>
            </a:r>
            <a:r>
              <a:rPr dirty="0"/>
              <a:t>58</a:t>
            </a:r>
            <a:r>
              <a:rPr spc="-45" dirty="0"/>
              <a:t> </a:t>
            </a:r>
            <a:r>
              <a:rPr dirty="0"/>
              <a:t>«ПОКОЛЕНИЕ</a:t>
            </a:r>
            <a:r>
              <a:rPr spc="-15" dirty="0"/>
              <a:t> </a:t>
            </a:r>
            <a:r>
              <a:rPr spc="-10" dirty="0"/>
              <a:t>БУДУЩЕГО»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97025" y="987297"/>
            <a:ext cx="4973320" cy="3382645"/>
            <a:chOff x="1097025" y="987297"/>
            <a:chExt cx="4973320" cy="3382645"/>
          </a:xfrm>
        </p:grpSpPr>
        <p:sp>
          <p:nvSpPr>
            <p:cNvPr id="11" name="object 11"/>
            <p:cNvSpPr/>
            <p:nvPr/>
          </p:nvSpPr>
          <p:spPr>
            <a:xfrm>
              <a:off x="1877567" y="1700783"/>
              <a:ext cx="3160395" cy="431165"/>
            </a:xfrm>
            <a:custGeom>
              <a:avLst/>
              <a:gdLst/>
              <a:ahLst/>
              <a:cxnLst/>
              <a:rect l="l" t="t" r="r" b="b"/>
              <a:pathLst>
                <a:path w="3160395" h="431164">
                  <a:moveTo>
                    <a:pt x="1505711" y="0"/>
                  </a:moveTo>
                  <a:lnTo>
                    <a:pt x="1505711" y="296417"/>
                  </a:lnTo>
                  <a:lnTo>
                    <a:pt x="3160268" y="296417"/>
                  </a:lnTo>
                  <a:lnTo>
                    <a:pt x="3160268" y="430656"/>
                  </a:lnTo>
                </a:path>
                <a:path w="3160395" h="431164">
                  <a:moveTo>
                    <a:pt x="1505584" y="0"/>
                  </a:moveTo>
                  <a:lnTo>
                    <a:pt x="1505584" y="241681"/>
                  </a:lnTo>
                  <a:lnTo>
                    <a:pt x="0" y="241681"/>
                  </a:lnTo>
                  <a:lnTo>
                    <a:pt x="0" y="37591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6607" y="993647"/>
              <a:ext cx="3133725" cy="707390"/>
            </a:xfrm>
            <a:custGeom>
              <a:avLst/>
              <a:gdLst/>
              <a:ahLst/>
              <a:cxnLst/>
              <a:rect l="l" t="t" r="r" b="b"/>
              <a:pathLst>
                <a:path w="3133725" h="707389">
                  <a:moveTo>
                    <a:pt x="3062605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636397"/>
                  </a:lnTo>
                  <a:lnTo>
                    <a:pt x="5552" y="663952"/>
                  </a:lnTo>
                  <a:lnTo>
                    <a:pt x="20700" y="686435"/>
                  </a:lnTo>
                  <a:lnTo>
                    <a:pt x="43183" y="701583"/>
                  </a:lnTo>
                  <a:lnTo>
                    <a:pt x="70739" y="707136"/>
                  </a:lnTo>
                  <a:lnTo>
                    <a:pt x="3062605" y="707136"/>
                  </a:lnTo>
                  <a:lnTo>
                    <a:pt x="3090160" y="701583"/>
                  </a:lnTo>
                  <a:lnTo>
                    <a:pt x="3112643" y="686435"/>
                  </a:lnTo>
                  <a:lnTo>
                    <a:pt x="3127791" y="663952"/>
                  </a:lnTo>
                  <a:lnTo>
                    <a:pt x="3133344" y="636397"/>
                  </a:lnTo>
                  <a:lnTo>
                    <a:pt x="3133344" y="70738"/>
                  </a:lnTo>
                  <a:lnTo>
                    <a:pt x="3127791" y="43183"/>
                  </a:lnTo>
                  <a:lnTo>
                    <a:pt x="3112643" y="20700"/>
                  </a:lnTo>
                  <a:lnTo>
                    <a:pt x="3090160" y="5552"/>
                  </a:lnTo>
                  <a:lnTo>
                    <a:pt x="30626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6607" y="993647"/>
              <a:ext cx="3133725" cy="707390"/>
            </a:xfrm>
            <a:custGeom>
              <a:avLst/>
              <a:gdLst/>
              <a:ahLst/>
              <a:cxnLst/>
              <a:rect l="l" t="t" r="r" b="b"/>
              <a:pathLst>
                <a:path w="3133725" h="707389">
                  <a:moveTo>
                    <a:pt x="0" y="70738"/>
                  </a:moveTo>
                  <a:lnTo>
                    <a:pt x="5552" y="43183"/>
                  </a:lnTo>
                  <a:lnTo>
                    <a:pt x="20700" y="20700"/>
                  </a:lnTo>
                  <a:lnTo>
                    <a:pt x="43183" y="5552"/>
                  </a:lnTo>
                  <a:lnTo>
                    <a:pt x="70739" y="0"/>
                  </a:lnTo>
                  <a:lnTo>
                    <a:pt x="3062605" y="0"/>
                  </a:lnTo>
                  <a:lnTo>
                    <a:pt x="3090160" y="5552"/>
                  </a:lnTo>
                  <a:lnTo>
                    <a:pt x="3112643" y="20700"/>
                  </a:lnTo>
                  <a:lnTo>
                    <a:pt x="3127791" y="43183"/>
                  </a:lnTo>
                  <a:lnTo>
                    <a:pt x="3133344" y="70738"/>
                  </a:lnTo>
                  <a:lnTo>
                    <a:pt x="3133344" y="636397"/>
                  </a:lnTo>
                  <a:lnTo>
                    <a:pt x="3127791" y="663952"/>
                  </a:lnTo>
                  <a:lnTo>
                    <a:pt x="3112643" y="686435"/>
                  </a:lnTo>
                  <a:lnTo>
                    <a:pt x="3090160" y="701583"/>
                  </a:lnTo>
                  <a:lnTo>
                    <a:pt x="3062605" y="707136"/>
                  </a:lnTo>
                  <a:lnTo>
                    <a:pt x="70739" y="707136"/>
                  </a:lnTo>
                  <a:lnTo>
                    <a:pt x="43183" y="701583"/>
                  </a:lnTo>
                  <a:lnTo>
                    <a:pt x="20700" y="686435"/>
                  </a:lnTo>
                  <a:lnTo>
                    <a:pt x="5552" y="663952"/>
                  </a:lnTo>
                  <a:lnTo>
                    <a:pt x="0" y="636397"/>
                  </a:lnTo>
                  <a:lnTo>
                    <a:pt x="0" y="7073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8151" y="1146047"/>
              <a:ext cx="3133725" cy="707390"/>
            </a:xfrm>
            <a:custGeom>
              <a:avLst/>
              <a:gdLst/>
              <a:ahLst/>
              <a:cxnLst/>
              <a:rect l="l" t="t" r="r" b="b"/>
              <a:pathLst>
                <a:path w="3133725" h="707389">
                  <a:moveTo>
                    <a:pt x="3062605" y="0"/>
                  </a:moveTo>
                  <a:lnTo>
                    <a:pt x="70739" y="0"/>
                  </a:lnTo>
                  <a:lnTo>
                    <a:pt x="43183" y="5552"/>
                  </a:lnTo>
                  <a:lnTo>
                    <a:pt x="20700" y="20700"/>
                  </a:lnTo>
                  <a:lnTo>
                    <a:pt x="5552" y="43183"/>
                  </a:lnTo>
                  <a:lnTo>
                    <a:pt x="0" y="70738"/>
                  </a:lnTo>
                  <a:lnTo>
                    <a:pt x="0" y="636397"/>
                  </a:lnTo>
                  <a:lnTo>
                    <a:pt x="5552" y="663952"/>
                  </a:lnTo>
                  <a:lnTo>
                    <a:pt x="20700" y="686435"/>
                  </a:lnTo>
                  <a:lnTo>
                    <a:pt x="43183" y="701583"/>
                  </a:lnTo>
                  <a:lnTo>
                    <a:pt x="70739" y="707136"/>
                  </a:lnTo>
                  <a:lnTo>
                    <a:pt x="3062605" y="707136"/>
                  </a:lnTo>
                  <a:lnTo>
                    <a:pt x="3090160" y="701583"/>
                  </a:lnTo>
                  <a:lnTo>
                    <a:pt x="3112643" y="686435"/>
                  </a:lnTo>
                  <a:lnTo>
                    <a:pt x="3127791" y="663952"/>
                  </a:lnTo>
                  <a:lnTo>
                    <a:pt x="3133344" y="636397"/>
                  </a:lnTo>
                  <a:lnTo>
                    <a:pt x="3133344" y="70738"/>
                  </a:lnTo>
                  <a:lnTo>
                    <a:pt x="3127791" y="43183"/>
                  </a:lnTo>
                  <a:lnTo>
                    <a:pt x="3112643" y="20700"/>
                  </a:lnTo>
                  <a:lnTo>
                    <a:pt x="3090160" y="5552"/>
                  </a:lnTo>
                  <a:lnTo>
                    <a:pt x="306260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3375" y="1146047"/>
              <a:ext cx="4008120" cy="2046605"/>
            </a:xfrm>
            <a:custGeom>
              <a:avLst/>
              <a:gdLst/>
              <a:ahLst/>
              <a:cxnLst/>
              <a:rect l="l" t="t" r="r" b="b"/>
              <a:pathLst>
                <a:path w="4008120" h="2046605">
                  <a:moveTo>
                    <a:pt x="874776" y="70738"/>
                  </a:moveTo>
                  <a:lnTo>
                    <a:pt x="880328" y="43183"/>
                  </a:lnTo>
                  <a:lnTo>
                    <a:pt x="895476" y="20700"/>
                  </a:lnTo>
                  <a:lnTo>
                    <a:pt x="917959" y="5552"/>
                  </a:lnTo>
                  <a:lnTo>
                    <a:pt x="945515" y="0"/>
                  </a:lnTo>
                  <a:lnTo>
                    <a:pt x="3937381" y="0"/>
                  </a:lnTo>
                  <a:lnTo>
                    <a:pt x="3964936" y="5552"/>
                  </a:lnTo>
                  <a:lnTo>
                    <a:pt x="3987419" y="20700"/>
                  </a:lnTo>
                  <a:lnTo>
                    <a:pt x="4002567" y="43183"/>
                  </a:lnTo>
                  <a:lnTo>
                    <a:pt x="4008120" y="70738"/>
                  </a:lnTo>
                  <a:lnTo>
                    <a:pt x="4008120" y="636397"/>
                  </a:lnTo>
                  <a:lnTo>
                    <a:pt x="4002567" y="663952"/>
                  </a:lnTo>
                  <a:lnTo>
                    <a:pt x="3987419" y="686435"/>
                  </a:lnTo>
                  <a:lnTo>
                    <a:pt x="3964936" y="701583"/>
                  </a:lnTo>
                  <a:lnTo>
                    <a:pt x="3937381" y="707136"/>
                  </a:lnTo>
                  <a:lnTo>
                    <a:pt x="945515" y="707136"/>
                  </a:lnTo>
                  <a:lnTo>
                    <a:pt x="917959" y="701583"/>
                  </a:lnTo>
                  <a:lnTo>
                    <a:pt x="895476" y="686435"/>
                  </a:lnTo>
                  <a:lnTo>
                    <a:pt x="880328" y="663952"/>
                  </a:lnTo>
                  <a:lnTo>
                    <a:pt x="874776" y="636397"/>
                  </a:lnTo>
                  <a:lnTo>
                    <a:pt x="874776" y="70738"/>
                  </a:lnTo>
                  <a:close/>
                </a:path>
                <a:path w="4008120" h="2046605">
                  <a:moveTo>
                    <a:pt x="774192" y="1770888"/>
                  </a:moveTo>
                  <a:lnTo>
                    <a:pt x="774192" y="1903221"/>
                  </a:lnTo>
                  <a:lnTo>
                    <a:pt x="1533652" y="1903221"/>
                  </a:lnTo>
                  <a:lnTo>
                    <a:pt x="1533652" y="2037588"/>
                  </a:lnTo>
                </a:path>
                <a:path w="4008120" h="2046605">
                  <a:moveTo>
                    <a:pt x="773176" y="1770888"/>
                  </a:moveTo>
                  <a:lnTo>
                    <a:pt x="773176" y="1912365"/>
                  </a:lnTo>
                  <a:lnTo>
                    <a:pt x="0" y="1912365"/>
                  </a:lnTo>
                  <a:lnTo>
                    <a:pt x="0" y="2046605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3375" y="3587496"/>
              <a:ext cx="19050" cy="241300"/>
            </a:xfrm>
            <a:custGeom>
              <a:avLst/>
              <a:gdLst/>
              <a:ahLst/>
              <a:cxnLst/>
              <a:rect l="l" t="t" r="r" b="b"/>
              <a:pathLst>
                <a:path w="19050" h="241300">
                  <a:moveTo>
                    <a:pt x="0" y="0"/>
                  </a:moveTo>
                  <a:lnTo>
                    <a:pt x="0" y="106552"/>
                  </a:lnTo>
                  <a:lnTo>
                    <a:pt x="19037" y="106552"/>
                  </a:lnTo>
                  <a:lnTo>
                    <a:pt x="19037" y="240791"/>
                  </a:lnTo>
                </a:path>
              </a:pathLst>
            </a:custGeom>
            <a:ln w="12192">
              <a:solidFill>
                <a:srgbClr val="94A3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9871" y="3029712"/>
              <a:ext cx="1585595" cy="279400"/>
            </a:xfrm>
            <a:custGeom>
              <a:avLst/>
              <a:gdLst/>
              <a:ahLst/>
              <a:cxnLst/>
              <a:rect l="l" t="t" r="r" b="b"/>
              <a:pathLst>
                <a:path w="1585595" h="279400">
                  <a:moveTo>
                    <a:pt x="728472" y="0"/>
                  </a:moveTo>
                  <a:lnTo>
                    <a:pt x="728472" y="144906"/>
                  </a:lnTo>
                  <a:lnTo>
                    <a:pt x="1585087" y="144906"/>
                  </a:lnTo>
                  <a:lnTo>
                    <a:pt x="1585087" y="279273"/>
                  </a:lnTo>
                </a:path>
                <a:path w="1585595" h="279400">
                  <a:moveTo>
                    <a:pt x="729361" y="0"/>
                  </a:moveTo>
                  <a:lnTo>
                    <a:pt x="729361" y="130556"/>
                  </a:lnTo>
                  <a:lnTo>
                    <a:pt x="0" y="130556"/>
                  </a:lnTo>
                  <a:lnTo>
                    <a:pt x="0" y="264922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9871" y="3867912"/>
              <a:ext cx="1754505" cy="495934"/>
            </a:xfrm>
            <a:custGeom>
              <a:avLst/>
              <a:gdLst/>
              <a:ahLst/>
              <a:cxnLst/>
              <a:rect l="l" t="t" r="r" b="b"/>
              <a:pathLst>
                <a:path w="1754504" h="495935">
                  <a:moveTo>
                    <a:pt x="0" y="298703"/>
                  </a:moveTo>
                  <a:lnTo>
                    <a:pt x="0" y="361327"/>
                  </a:lnTo>
                  <a:lnTo>
                    <a:pt x="54482" y="361327"/>
                  </a:lnTo>
                  <a:lnTo>
                    <a:pt x="54482" y="495630"/>
                  </a:lnTo>
                </a:path>
                <a:path w="1754504" h="495935">
                  <a:moveTo>
                    <a:pt x="1584960" y="0"/>
                  </a:moveTo>
                  <a:lnTo>
                    <a:pt x="1584960" y="48272"/>
                  </a:lnTo>
                  <a:lnTo>
                    <a:pt x="1753997" y="48272"/>
                  </a:lnTo>
                  <a:lnTo>
                    <a:pt x="1753997" y="182587"/>
                  </a:lnTo>
                </a:path>
              </a:pathLst>
            </a:custGeom>
            <a:ln w="12192">
              <a:solidFill>
                <a:srgbClr val="94A3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070861" y="1156839"/>
            <a:ext cx="2950210" cy="62293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latin typeface="Times New Roman"/>
                <a:cs typeface="Times New Roman"/>
              </a:rPr>
              <a:t>Сообщество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наставников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 </a:t>
            </a:r>
            <a:r>
              <a:rPr sz="1200" b="1" spc="-10" dirty="0">
                <a:latin typeface="Times New Roman"/>
                <a:cs typeface="Times New Roman"/>
              </a:rPr>
              <a:t>наставляемых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45"/>
              </a:lnSpc>
              <a:spcBef>
                <a:spcPts val="285"/>
              </a:spcBef>
            </a:pPr>
            <a:r>
              <a:rPr sz="1200" b="1" spc="-20" dirty="0">
                <a:latin typeface="Times New Roman"/>
                <a:cs typeface="Times New Roman"/>
              </a:rPr>
              <a:t>"3D"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1345"/>
              </a:lnSpc>
            </a:pPr>
            <a:r>
              <a:rPr sz="1200" b="1" dirty="0">
                <a:latin typeface="Times New Roman"/>
                <a:cs typeface="Times New Roman"/>
              </a:rPr>
              <a:t>(Движение.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Действие.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Достижение)</a:t>
            </a:r>
            <a:endParaRPr sz="1200"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8802" y="2069338"/>
            <a:ext cx="2259330" cy="1006475"/>
            <a:chOff x="828802" y="2069338"/>
            <a:chExt cx="2259330" cy="1006475"/>
          </a:xfrm>
        </p:grpSpPr>
        <p:sp>
          <p:nvSpPr>
            <p:cNvPr id="21" name="object 21"/>
            <p:cNvSpPr/>
            <p:nvPr/>
          </p:nvSpPr>
          <p:spPr>
            <a:xfrm>
              <a:off x="835152" y="2075688"/>
              <a:ext cx="2085339" cy="841375"/>
            </a:xfrm>
            <a:custGeom>
              <a:avLst/>
              <a:gdLst/>
              <a:ahLst/>
              <a:cxnLst/>
              <a:rect l="l" t="t" r="r" b="b"/>
              <a:pathLst>
                <a:path w="2085339" h="841375">
                  <a:moveTo>
                    <a:pt x="2000758" y="0"/>
                  </a:moveTo>
                  <a:lnTo>
                    <a:pt x="84124" y="0"/>
                  </a:lnTo>
                  <a:lnTo>
                    <a:pt x="51381" y="6617"/>
                  </a:lnTo>
                  <a:lnTo>
                    <a:pt x="24641" y="24653"/>
                  </a:lnTo>
                  <a:lnTo>
                    <a:pt x="6611" y="51381"/>
                  </a:lnTo>
                  <a:lnTo>
                    <a:pt x="0" y="84074"/>
                  </a:lnTo>
                  <a:lnTo>
                    <a:pt x="0" y="757174"/>
                  </a:lnTo>
                  <a:lnTo>
                    <a:pt x="6611" y="789866"/>
                  </a:lnTo>
                  <a:lnTo>
                    <a:pt x="24641" y="816594"/>
                  </a:lnTo>
                  <a:lnTo>
                    <a:pt x="51381" y="834630"/>
                  </a:lnTo>
                  <a:lnTo>
                    <a:pt x="84124" y="841248"/>
                  </a:lnTo>
                  <a:lnTo>
                    <a:pt x="2000758" y="841248"/>
                  </a:lnTo>
                  <a:lnTo>
                    <a:pt x="2033450" y="834630"/>
                  </a:lnTo>
                  <a:lnTo>
                    <a:pt x="2060178" y="816594"/>
                  </a:lnTo>
                  <a:lnTo>
                    <a:pt x="2078214" y="789866"/>
                  </a:lnTo>
                  <a:lnTo>
                    <a:pt x="2084831" y="757174"/>
                  </a:lnTo>
                  <a:lnTo>
                    <a:pt x="2084831" y="84074"/>
                  </a:lnTo>
                  <a:lnTo>
                    <a:pt x="2078214" y="51381"/>
                  </a:lnTo>
                  <a:lnTo>
                    <a:pt x="2060178" y="24653"/>
                  </a:lnTo>
                  <a:lnTo>
                    <a:pt x="2033450" y="6617"/>
                  </a:lnTo>
                  <a:lnTo>
                    <a:pt x="200075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5152" y="2075688"/>
              <a:ext cx="2085339" cy="841375"/>
            </a:xfrm>
            <a:custGeom>
              <a:avLst/>
              <a:gdLst/>
              <a:ahLst/>
              <a:cxnLst/>
              <a:rect l="l" t="t" r="r" b="b"/>
              <a:pathLst>
                <a:path w="2085339" h="841375">
                  <a:moveTo>
                    <a:pt x="0" y="84074"/>
                  </a:moveTo>
                  <a:lnTo>
                    <a:pt x="6611" y="51381"/>
                  </a:lnTo>
                  <a:lnTo>
                    <a:pt x="24641" y="24653"/>
                  </a:lnTo>
                  <a:lnTo>
                    <a:pt x="51381" y="6617"/>
                  </a:lnTo>
                  <a:lnTo>
                    <a:pt x="84124" y="0"/>
                  </a:lnTo>
                  <a:lnTo>
                    <a:pt x="2000758" y="0"/>
                  </a:lnTo>
                  <a:lnTo>
                    <a:pt x="2033450" y="6617"/>
                  </a:lnTo>
                  <a:lnTo>
                    <a:pt x="2060178" y="24653"/>
                  </a:lnTo>
                  <a:lnTo>
                    <a:pt x="2078214" y="51381"/>
                  </a:lnTo>
                  <a:lnTo>
                    <a:pt x="2084831" y="84074"/>
                  </a:lnTo>
                  <a:lnTo>
                    <a:pt x="2084831" y="757174"/>
                  </a:lnTo>
                  <a:lnTo>
                    <a:pt x="2078214" y="789866"/>
                  </a:lnTo>
                  <a:lnTo>
                    <a:pt x="2060178" y="816594"/>
                  </a:lnTo>
                  <a:lnTo>
                    <a:pt x="2033450" y="834630"/>
                  </a:lnTo>
                  <a:lnTo>
                    <a:pt x="2000758" y="841248"/>
                  </a:lnTo>
                  <a:lnTo>
                    <a:pt x="84124" y="841248"/>
                  </a:lnTo>
                  <a:lnTo>
                    <a:pt x="51381" y="834630"/>
                  </a:lnTo>
                  <a:lnTo>
                    <a:pt x="24641" y="816594"/>
                  </a:lnTo>
                  <a:lnTo>
                    <a:pt x="6611" y="789866"/>
                  </a:lnTo>
                  <a:lnTo>
                    <a:pt x="0" y="757174"/>
                  </a:lnTo>
                  <a:lnTo>
                    <a:pt x="0" y="8407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6696" y="2228088"/>
              <a:ext cx="2085339" cy="841375"/>
            </a:xfrm>
            <a:custGeom>
              <a:avLst/>
              <a:gdLst/>
              <a:ahLst/>
              <a:cxnLst/>
              <a:rect l="l" t="t" r="r" b="b"/>
              <a:pathLst>
                <a:path w="2085339" h="841375">
                  <a:moveTo>
                    <a:pt x="2000758" y="0"/>
                  </a:moveTo>
                  <a:lnTo>
                    <a:pt x="84124" y="0"/>
                  </a:lnTo>
                  <a:lnTo>
                    <a:pt x="51381" y="6617"/>
                  </a:lnTo>
                  <a:lnTo>
                    <a:pt x="24641" y="24653"/>
                  </a:lnTo>
                  <a:lnTo>
                    <a:pt x="6611" y="51381"/>
                  </a:lnTo>
                  <a:lnTo>
                    <a:pt x="0" y="84074"/>
                  </a:lnTo>
                  <a:lnTo>
                    <a:pt x="0" y="757174"/>
                  </a:lnTo>
                  <a:lnTo>
                    <a:pt x="6611" y="789866"/>
                  </a:lnTo>
                  <a:lnTo>
                    <a:pt x="24641" y="816594"/>
                  </a:lnTo>
                  <a:lnTo>
                    <a:pt x="51381" y="834630"/>
                  </a:lnTo>
                  <a:lnTo>
                    <a:pt x="84124" y="841248"/>
                  </a:lnTo>
                  <a:lnTo>
                    <a:pt x="2000758" y="841248"/>
                  </a:lnTo>
                  <a:lnTo>
                    <a:pt x="2033450" y="834630"/>
                  </a:lnTo>
                  <a:lnTo>
                    <a:pt x="2060178" y="816594"/>
                  </a:lnTo>
                  <a:lnTo>
                    <a:pt x="2078214" y="789866"/>
                  </a:lnTo>
                  <a:lnTo>
                    <a:pt x="2084831" y="757174"/>
                  </a:lnTo>
                  <a:lnTo>
                    <a:pt x="2084831" y="84074"/>
                  </a:lnTo>
                  <a:lnTo>
                    <a:pt x="2078214" y="51381"/>
                  </a:lnTo>
                  <a:lnTo>
                    <a:pt x="2060178" y="24653"/>
                  </a:lnTo>
                  <a:lnTo>
                    <a:pt x="2033450" y="6617"/>
                  </a:lnTo>
                  <a:lnTo>
                    <a:pt x="20007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6696" y="2228088"/>
              <a:ext cx="2085339" cy="841375"/>
            </a:xfrm>
            <a:custGeom>
              <a:avLst/>
              <a:gdLst/>
              <a:ahLst/>
              <a:cxnLst/>
              <a:rect l="l" t="t" r="r" b="b"/>
              <a:pathLst>
                <a:path w="2085339" h="841375">
                  <a:moveTo>
                    <a:pt x="0" y="84074"/>
                  </a:moveTo>
                  <a:lnTo>
                    <a:pt x="6611" y="51381"/>
                  </a:lnTo>
                  <a:lnTo>
                    <a:pt x="24641" y="24653"/>
                  </a:lnTo>
                  <a:lnTo>
                    <a:pt x="51381" y="6617"/>
                  </a:lnTo>
                  <a:lnTo>
                    <a:pt x="84124" y="0"/>
                  </a:lnTo>
                  <a:lnTo>
                    <a:pt x="2000758" y="0"/>
                  </a:lnTo>
                  <a:lnTo>
                    <a:pt x="2033450" y="6617"/>
                  </a:lnTo>
                  <a:lnTo>
                    <a:pt x="2060178" y="24653"/>
                  </a:lnTo>
                  <a:lnTo>
                    <a:pt x="2078214" y="51381"/>
                  </a:lnTo>
                  <a:lnTo>
                    <a:pt x="2084831" y="84074"/>
                  </a:lnTo>
                  <a:lnTo>
                    <a:pt x="2084831" y="757174"/>
                  </a:lnTo>
                  <a:lnTo>
                    <a:pt x="2078214" y="789866"/>
                  </a:lnTo>
                  <a:lnTo>
                    <a:pt x="2060178" y="816594"/>
                  </a:lnTo>
                  <a:lnTo>
                    <a:pt x="2033450" y="834630"/>
                  </a:lnTo>
                  <a:lnTo>
                    <a:pt x="2000758" y="841248"/>
                  </a:lnTo>
                  <a:lnTo>
                    <a:pt x="84124" y="841248"/>
                  </a:lnTo>
                  <a:lnTo>
                    <a:pt x="51381" y="834630"/>
                  </a:lnTo>
                  <a:lnTo>
                    <a:pt x="24641" y="816594"/>
                  </a:lnTo>
                  <a:lnTo>
                    <a:pt x="6611" y="789866"/>
                  </a:lnTo>
                  <a:lnTo>
                    <a:pt x="0" y="757174"/>
                  </a:lnTo>
                  <a:lnTo>
                    <a:pt x="0" y="8407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09243" y="2195322"/>
            <a:ext cx="1655445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5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Школа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наставничества</a:t>
            </a:r>
            <a:endParaRPr sz="1200">
              <a:latin typeface="Times New Roman"/>
              <a:cs typeface="Times New Roman"/>
            </a:endParaRPr>
          </a:p>
          <a:p>
            <a:pPr marL="3810" algn="ctr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"Траектория"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4483" y="2509519"/>
            <a:ext cx="1625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One-on-</a:t>
            </a:r>
            <a:r>
              <a:rPr sz="1200" b="1" dirty="0">
                <a:latin typeface="Times New Roman"/>
                <a:cs typeface="Times New Roman"/>
              </a:rPr>
              <a:t>One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Mentorring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26947" y="2668016"/>
            <a:ext cx="1822450" cy="36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(наставничество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"один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на</a:t>
            </a:r>
            <a:endParaRPr sz="1200">
              <a:latin typeface="Times New Roman"/>
              <a:cs typeface="Times New Roman"/>
            </a:endParaRPr>
          </a:p>
          <a:p>
            <a:pPr marL="635" algn="ctr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один")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54481" y="3184905"/>
            <a:ext cx="1262380" cy="561340"/>
            <a:chOff x="554481" y="3184905"/>
            <a:chExt cx="1262380" cy="561340"/>
          </a:xfrm>
        </p:grpSpPr>
        <p:sp>
          <p:nvSpPr>
            <p:cNvPr id="29" name="object 29"/>
            <p:cNvSpPr/>
            <p:nvPr/>
          </p:nvSpPr>
          <p:spPr>
            <a:xfrm>
              <a:off x="560831" y="3191255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1048512" y="0"/>
                  </a:moveTo>
                  <a:lnTo>
                    <a:pt x="39624" y="0"/>
                  </a:lnTo>
                  <a:lnTo>
                    <a:pt x="24201" y="3119"/>
                  </a:lnTo>
                  <a:lnTo>
                    <a:pt x="11606" y="11620"/>
                  </a:lnTo>
                  <a:lnTo>
                    <a:pt x="3114" y="24217"/>
                  </a:lnTo>
                  <a:lnTo>
                    <a:pt x="0" y="39624"/>
                  </a:lnTo>
                  <a:lnTo>
                    <a:pt x="0" y="356616"/>
                  </a:lnTo>
                  <a:lnTo>
                    <a:pt x="3114" y="372022"/>
                  </a:lnTo>
                  <a:lnTo>
                    <a:pt x="11606" y="384619"/>
                  </a:lnTo>
                  <a:lnTo>
                    <a:pt x="24201" y="393120"/>
                  </a:lnTo>
                  <a:lnTo>
                    <a:pt x="39624" y="396240"/>
                  </a:lnTo>
                  <a:lnTo>
                    <a:pt x="1048512" y="396240"/>
                  </a:lnTo>
                  <a:lnTo>
                    <a:pt x="1063918" y="393120"/>
                  </a:lnTo>
                  <a:lnTo>
                    <a:pt x="1076515" y="384619"/>
                  </a:lnTo>
                  <a:lnTo>
                    <a:pt x="1085016" y="372022"/>
                  </a:lnTo>
                  <a:lnTo>
                    <a:pt x="1088136" y="356616"/>
                  </a:lnTo>
                  <a:lnTo>
                    <a:pt x="1088136" y="39624"/>
                  </a:lnTo>
                  <a:lnTo>
                    <a:pt x="1085016" y="24217"/>
                  </a:lnTo>
                  <a:lnTo>
                    <a:pt x="1076515" y="11620"/>
                  </a:lnTo>
                  <a:lnTo>
                    <a:pt x="1063918" y="3119"/>
                  </a:lnTo>
                  <a:lnTo>
                    <a:pt x="104851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0831" y="3191255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0" y="39624"/>
                  </a:moveTo>
                  <a:lnTo>
                    <a:pt x="3114" y="24217"/>
                  </a:lnTo>
                  <a:lnTo>
                    <a:pt x="11606" y="11620"/>
                  </a:lnTo>
                  <a:lnTo>
                    <a:pt x="24201" y="3119"/>
                  </a:lnTo>
                  <a:lnTo>
                    <a:pt x="39624" y="0"/>
                  </a:lnTo>
                  <a:lnTo>
                    <a:pt x="1048512" y="0"/>
                  </a:lnTo>
                  <a:lnTo>
                    <a:pt x="1063918" y="3119"/>
                  </a:lnTo>
                  <a:lnTo>
                    <a:pt x="1076515" y="11620"/>
                  </a:lnTo>
                  <a:lnTo>
                    <a:pt x="1085016" y="24217"/>
                  </a:lnTo>
                  <a:lnTo>
                    <a:pt x="1088136" y="39624"/>
                  </a:lnTo>
                  <a:lnTo>
                    <a:pt x="1088136" y="356616"/>
                  </a:lnTo>
                  <a:lnTo>
                    <a:pt x="1085016" y="372022"/>
                  </a:lnTo>
                  <a:lnTo>
                    <a:pt x="1076515" y="384619"/>
                  </a:lnTo>
                  <a:lnTo>
                    <a:pt x="1063918" y="393120"/>
                  </a:lnTo>
                  <a:lnTo>
                    <a:pt x="1048512" y="396240"/>
                  </a:lnTo>
                  <a:lnTo>
                    <a:pt x="39624" y="396240"/>
                  </a:lnTo>
                  <a:lnTo>
                    <a:pt x="24201" y="393120"/>
                  </a:lnTo>
                  <a:lnTo>
                    <a:pt x="11606" y="384619"/>
                  </a:lnTo>
                  <a:lnTo>
                    <a:pt x="3114" y="372022"/>
                  </a:lnTo>
                  <a:lnTo>
                    <a:pt x="0" y="356616"/>
                  </a:lnTo>
                  <a:lnTo>
                    <a:pt x="0" y="3962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22376" y="3343655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1048512" y="0"/>
                  </a:moveTo>
                  <a:lnTo>
                    <a:pt x="39623" y="0"/>
                  </a:lnTo>
                  <a:lnTo>
                    <a:pt x="24201" y="3119"/>
                  </a:lnTo>
                  <a:lnTo>
                    <a:pt x="11606" y="11620"/>
                  </a:lnTo>
                  <a:lnTo>
                    <a:pt x="3114" y="24217"/>
                  </a:lnTo>
                  <a:lnTo>
                    <a:pt x="0" y="39624"/>
                  </a:lnTo>
                  <a:lnTo>
                    <a:pt x="0" y="356616"/>
                  </a:lnTo>
                  <a:lnTo>
                    <a:pt x="3114" y="372022"/>
                  </a:lnTo>
                  <a:lnTo>
                    <a:pt x="11606" y="384619"/>
                  </a:lnTo>
                  <a:lnTo>
                    <a:pt x="24201" y="393120"/>
                  </a:lnTo>
                  <a:lnTo>
                    <a:pt x="39623" y="396240"/>
                  </a:lnTo>
                  <a:lnTo>
                    <a:pt x="1048512" y="396240"/>
                  </a:lnTo>
                  <a:lnTo>
                    <a:pt x="1063918" y="393120"/>
                  </a:lnTo>
                  <a:lnTo>
                    <a:pt x="1076515" y="384619"/>
                  </a:lnTo>
                  <a:lnTo>
                    <a:pt x="1085016" y="372022"/>
                  </a:lnTo>
                  <a:lnTo>
                    <a:pt x="1088136" y="356616"/>
                  </a:lnTo>
                  <a:lnTo>
                    <a:pt x="1088136" y="39624"/>
                  </a:lnTo>
                  <a:lnTo>
                    <a:pt x="1085016" y="24217"/>
                  </a:lnTo>
                  <a:lnTo>
                    <a:pt x="1076515" y="11620"/>
                  </a:lnTo>
                  <a:lnTo>
                    <a:pt x="1063918" y="3119"/>
                  </a:lnTo>
                  <a:lnTo>
                    <a:pt x="10485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2376" y="3343655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0" y="39624"/>
                  </a:moveTo>
                  <a:lnTo>
                    <a:pt x="3114" y="24217"/>
                  </a:lnTo>
                  <a:lnTo>
                    <a:pt x="11606" y="11620"/>
                  </a:lnTo>
                  <a:lnTo>
                    <a:pt x="24201" y="3119"/>
                  </a:lnTo>
                  <a:lnTo>
                    <a:pt x="39623" y="0"/>
                  </a:lnTo>
                  <a:lnTo>
                    <a:pt x="1048512" y="0"/>
                  </a:lnTo>
                  <a:lnTo>
                    <a:pt x="1063918" y="3119"/>
                  </a:lnTo>
                  <a:lnTo>
                    <a:pt x="1076515" y="11620"/>
                  </a:lnTo>
                  <a:lnTo>
                    <a:pt x="1085016" y="24217"/>
                  </a:lnTo>
                  <a:lnTo>
                    <a:pt x="1088136" y="39624"/>
                  </a:lnTo>
                  <a:lnTo>
                    <a:pt x="1088136" y="356616"/>
                  </a:lnTo>
                  <a:lnTo>
                    <a:pt x="1085016" y="372022"/>
                  </a:lnTo>
                  <a:lnTo>
                    <a:pt x="1076515" y="384619"/>
                  </a:lnTo>
                  <a:lnTo>
                    <a:pt x="1063918" y="393120"/>
                  </a:lnTo>
                  <a:lnTo>
                    <a:pt x="1048512" y="396240"/>
                  </a:lnTo>
                  <a:lnTo>
                    <a:pt x="39623" y="396240"/>
                  </a:lnTo>
                  <a:lnTo>
                    <a:pt x="24201" y="393120"/>
                  </a:lnTo>
                  <a:lnTo>
                    <a:pt x="11606" y="384619"/>
                  </a:lnTo>
                  <a:lnTo>
                    <a:pt x="3114" y="372022"/>
                  </a:lnTo>
                  <a:lnTo>
                    <a:pt x="0" y="356616"/>
                  </a:lnTo>
                  <a:lnTo>
                    <a:pt x="0" y="3962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7763" y="3346450"/>
            <a:ext cx="934085" cy="3670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765" marR="5080" indent="-12700">
              <a:lnSpc>
                <a:spcPts val="1250"/>
              </a:lnSpc>
              <a:spcBef>
                <a:spcPts val="300"/>
              </a:spcBef>
            </a:pPr>
            <a:r>
              <a:rPr sz="1200" b="1" spc="-10" dirty="0">
                <a:latin typeface="Times New Roman"/>
                <a:cs typeface="Times New Roman"/>
              </a:rPr>
              <a:t>Объединение наставников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2769" y="3821938"/>
            <a:ext cx="1262380" cy="561340"/>
            <a:chOff x="572769" y="3821938"/>
            <a:chExt cx="1262380" cy="561340"/>
          </a:xfrm>
        </p:grpSpPr>
        <p:sp>
          <p:nvSpPr>
            <p:cNvPr id="35" name="object 35"/>
            <p:cNvSpPr/>
            <p:nvPr/>
          </p:nvSpPr>
          <p:spPr>
            <a:xfrm>
              <a:off x="579119" y="3828288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1048766" y="0"/>
                  </a:moveTo>
                  <a:lnTo>
                    <a:pt x="39319" y="0"/>
                  </a:lnTo>
                  <a:lnTo>
                    <a:pt x="24013" y="3097"/>
                  </a:lnTo>
                  <a:lnTo>
                    <a:pt x="11515" y="11541"/>
                  </a:lnTo>
                  <a:lnTo>
                    <a:pt x="3089" y="24056"/>
                  </a:lnTo>
                  <a:lnTo>
                    <a:pt x="0" y="39370"/>
                  </a:lnTo>
                  <a:lnTo>
                    <a:pt x="0" y="353872"/>
                  </a:lnTo>
                  <a:lnTo>
                    <a:pt x="3089" y="369178"/>
                  </a:lnTo>
                  <a:lnTo>
                    <a:pt x="11515" y="381676"/>
                  </a:lnTo>
                  <a:lnTo>
                    <a:pt x="24013" y="390102"/>
                  </a:lnTo>
                  <a:lnTo>
                    <a:pt x="39319" y="393192"/>
                  </a:lnTo>
                  <a:lnTo>
                    <a:pt x="1048766" y="393192"/>
                  </a:lnTo>
                  <a:lnTo>
                    <a:pt x="1064079" y="390102"/>
                  </a:lnTo>
                  <a:lnTo>
                    <a:pt x="1076594" y="381676"/>
                  </a:lnTo>
                  <a:lnTo>
                    <a:pt x="1085038" y="369178"/>
                  </a:lnTo>
                  <a:lnTo>
                    <a:pt x="1088136" y="353872"/>
                  </a:lnTo>
                  <a:lnTo>
                    <a:pt x="1088136" y="39370"/>
                  </a:lnTo>
                  <a:lnTo>
                    <a:pt x="1085038" y="24056"/>
                  </a:lnTo>
                  <a:lnTo>
                    <a:pt x="1076594" y="11541"/>
                  </a:lnTo>
                  <a:lnTo>
                    <a:pt x="1064079" y="3097"/>
                  </a:lnTo>
                  <a:lnTo>
                    <a:pt x="10487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119" y="3828288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0" y="39370"/>
                  </a:moveTo>
                  <a:lnTo>
                    <a:pt x="3089" y="24056"/>
                  </a:lnTo>
                  <a:lnTo>
                    <a:pt x="11515" y="11541"/>
                  </a:lnTo>
                  <a:lnTo>
                    <a:pt x="24013" y="3097"/>
                  </a:lnTo>
                  <a:lnTo>
                    <a:pt x="39319" y="0"/>
                  </a:lnTo>
                  <a:lnTo>
                    <a:pt x="1048766" y="0"/>
                  </a:lnTo>
                  <a:lnTo>
                    <a:pt x="1064079" y="3097"/>
                  </a:lnTo>
                  <a:lnTo>
                    <a:pt x="1076594" y="11541"/>
                  </a:lnTo>
                  <a:lnTo>
                    <a:pt x="1085038" y="24056"/>
                  </a:lnTo>
                  <a:lnTo>
                    <a:pt x="1088136" y="39370"/>
                  </a:lnTo>
                  <a:lnTo>
                    <a:pt x="1088136" y="353872"/>
                  </a:lnTo>
                  <a:lnTo>
                    <a:pt x="1085038" y="369178"/>
                  </a:lnTo>
                  <a:lnTo>
                    <a:pt x="1076594" y="381676"/>
                  </a:lnTo>
                  <a:lnTo>
                    <a:pt x="1064079" y="390102"/>
                  </a:lnTo>
                  <a:lnTo>
                    <a:pt x="1048766" y="393192"/>
                  </a:lnTo>
                  <a:lnTo>
                    <a:pt x="39319" y="393192"/>
                  </a:lnTo>
                  <a:lnTo>
                    <a:pt x="24013" y="390102"/>
                  </a:lnTo>
                  <a:lnTo>
                    <a:pt x="11515" y="381676"/>
                  </a:lnTo>
                  <a:lnTo>
                    <a:pt x="3089" y="369178"/>
                  </a:lnTo>
                  <a:lnTo>
                    <a:pt x="0" y="353872"/>
                  </a:lnTo>
                  <a:lnTo>
                    <a:pt x="0" y="39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663" y="3980688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1048512" y="0"/>
                  </a:moveTo>
                  <a:lnTo>
                    <a:pt x="39623" y="0"/>
                  </a:lnTo>
                  <a:lnTo>
                    <a:pt x="24201" y="3114"/>
                  </a:lnTo>
                  <a:lnTo>
                    <a:pt x="11606" y="11606"/>
                  </a:lnTo>
                  <a:lnTo>
                    <a:pt x="3114" y="24201"/>
                  </a:lnTo>
                  <a:lnTo>
                    <a:pt x="0" y="39624"/>
                  </a:lnTo>
                  <a:lnTo>
                    <a:pt x="0" y="356616"/>
                  </a:lnTo>
                  <a:lnTo>
                    <a:pt x="3114" y="372038"/>
                  </a:lnTo>
                  <a:lnTo>
                    <a:pt x="11606" y="384633"/>
                  </a:lnTo>
                  <a:lnTo>
                    <a:pt x="24201" y="393125"/>
                  </a:lnTo>
                  <a:lnTo>
                    <a:pt x="39623" y="396240"/>
                  </a:lnTo>
                  <a:lnTo>
                    <a:pt x="1048512" y="396240"/>
                  </a:lnTo>
                  <a:lnTo>
                    <a:pt x="1063918" y="393125"/>
                  </a:lnTo>
                  <a:lnTo>
                    <a:pt x="1076515" y="384633"/>
                  </a:lnTo>
                  <a:lnTo>
                    <a:pt x="1085016" y="372038"/>
                  </a:lnTo>
                  <a:lnTo>
                    <a:pt x="1088136" y="356616"/>
                  </a:lnTo>
                  <a:lnTo>
                    <a:pt x="1088136" y="39624"/>
                  </a:lnTo>
                  <a:lnTo>
                    <a:pt x="1085016" y="24201"/>
                  </a:lnTo>
                  <a:lnTo>
                    <a:pt x="1076515" y="11606"/>
                  </a:lnTo>
                  <a:lnTo>
                    <a:pt x="1063918" y="3114"/>
                  </a:lnTo>
                  <a:lnTo>
                    <a:pt x="10485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0663" y="3980688"/>
              <a:ext cx="1088390" cy="396240"/>
            </a:xfrm>
            <a:custGeom>
              <a:avLst/>
              <a:gdLst/>
              <a:ahLst/>
              <a:cxnLst/>
              <a:rect l="l" t="t" r="r" b="b"/>
              <a:pathLst>
                <a:path w="1088389" h="396239">
                  <a:moveTo>
                    <a:pt x="0" y="39624"/>
                  </a:moveTo>
                  <a:lnTo>
                    <a:pt x="3114" y="24201"/>
                  </a:lnTo>
                  <a:lnTo>
                    <a:pt x="11606" y="11606"/>
                  </a:lnTo>
                  <a:lnTo>
                    <a:pt x="24201" y="3114"/>
                  </a:lnTo>
                  <a:lnTo>
                    <a:pt x="39623" y="0"/>
                  </a:lnTo>
                  <a:lnTo>
                    <a:pt x="1048512" y="0"/>
                  </a:lnTo>
                  <a:lnTo>
                    <a:pt x="1063918" y="3114"/>
                  </a:lnTo>
                  <a:lnTo>
                    <a:pt x="1076515" y="11606"/>
                  </a:lnTo>
                  <a:lnTo>
                    <a:pt x="1085016" y="24201"/>
                  </a:lnTo>
                  <a:lnTo>
                    <a:pt x="1088136" y="39624"/>
                  </a:lnTo>
                  <a:lnTo>
                    <a:pt x="1088136" y="356616"/>
                  </a:lnTo>
                  <a:lnTo>
                    <a:pt x="1085016" y="372038"/>
                  </a:lnTo>
                  <a:lnTo>
                    <a:pt x="1076515" y="384633"/>
                  </a:lnTo>
                  <a:lnTo>
                    <a:pt x="1063918" y="393125"/>
                  </a:lnTo>
                  <a:lnTo>
                    <a:pt x="1048512" y="396240"/>
                  </a:lnTo>
                  <a:lnTo>
                    <a:pt x="39623" y="396240"/>
                  </a:lnTo>
                  <a:lnTo>
                    <a:pt x="24201" y="393125"/>
                  </a:lnTo>
                  <a:lnTo>
                    <a:pt x="11606" y="384633"/>
                  </a:lnTo>
                  <a:lnTo>
                    <a:pt x="3114" y="372038"/>
                  </a:lnTo>
                  <a:lnTo>
                    <a:pt x="0" y="356616"/>
                  </a:lnTo>
                  <a:lnTo>
                    <a:pt x="0" y="3962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47140" y="3982008"/>
            <a:ext cx="8756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Наставник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0396" y="4141114"/>
            <a:ext cx="584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учитель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974850" y="3175761"/>
            <a:ext cx="1488440" cy="643890"/>
            <a:chOff x="1974850" y="3175761"/>
            <a:chExt cx="1488440" cy="643890"/>
          </a:xfrm>
        </p:grpSpPr>
        <p:sp>
          <p:nvSpPr>
            <p:cNvPr id="42" name="object 42"/>
            <p:cNvSpPr/>
            <p:nvPr/>
          </p:nvSpPr>
          <p:spPr>
            <a:xfrm>
              <a:off x="1981200" y="3182111"/>
              <a:ext cx="1313815" cy="478790"/>
            </a:xfrm>
            <a:custGeom>
              <a:avLst/>
              <a:gdLst/>
              <a:ahLst/>
              <a:cxnLst/>
              <a:rect l="l" t="t" r="r" b="b"/>
              <a:pathLst>
                <a:path w="1313814" h="478789">
                  <a:moveTo>
                    <a:pt x="1265808" y="0"/>
                  </a:moveTo>
                  <a:lnTo>
                    <a:pt x="47879" y="0"/>
                  </a:lnTo>
                  <a:lnTo>
                    <a:pt x="29253" y="3766"/>
                  </a:lnTo>
                  <a:lnTo>
                    <a:pt x="14033" y="14033"/>
                  </a:lnTo>
                  <a:lnTo>
                    <a:pt x="3766" y="29253"/>
                  </a:lnTo>
                  <a:lnTo>
                    <a:pt x="0" y="47879"/>
                  </a:lnTo>
                  <a:lnTo>
                    <a:pt x="0" y="430656"/>
                  </a:lnTo>
                  <a:lnTo>
                    <a:pt x="3766" y="449282"/>
                  </a:lnTo>
                  <a:lnTo>
                    <a:pt x="14033" y="464502"/>
                  </a:lnTo>
                  <a:lnTo>
                    <a:pt x="29253" y="474769"/>
                  </a:lnTo>
                  <a:lnTo>
                    <a:pt x="47879" y="478536"/>
                  </a:lnTo>
                  <a:lnTo>
                    <a:pt x="1265808" y="478536"/>
                  </a:lnTo>
                  <a:lnTo>
                    <a:pt x="1284434" y="474769"/>
                  </a:lnTo>
                  <a:lnTo>
                    <a:pt x="1299654" y="464502"/>
                  </a:lnTo>
                  <a:lnTo>
                    <a:pt x="1309921" y="449282"/>
                  </a:lnTo>
                  <a:lnTo>
                    <a:pt x="1313688" y="430656"/>
                  </a:lnTo>
                  <a:lnTo>
                    <a:pt x="1313688" y="47879"/>
                  </a:lnTo>
                  <a:lnTo>
                    <a:pt x="1309921" y="29253"/>
                  </a:lnTo>
                  <a:lnTo>
                    <a:pt x="1299654" y="14033"/>
                  </a:lnTo>
                  <a:lnTo>
                    <a:pt x="1284434" y="3766"/>
                  </a:lnTo>
                  <a:lnTo>
                    <a:pt x="12658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81200" y="3182111"/>
              <a:ext cx="1313815" cy="478790"/>
            </a:xfrm>
            <a:custGeom>
              <a:avLst/>
              <a:gdLst/>
              <a:ahLst/>
              <a:cxnLst/>
              <a:rect l="l" t="t" r="r" b="b"/>
              <a:pathLst>
                <a:path w="1313814" h="478789">
                  <a:moveTo>
                    <a:pt x="0" y="47879"/>
                  </a:moveTo>
                  <a:lnTo>
                    <a:pt x="3766" y="29253"/>
                  </a:lnTo>
                  <a:lnTo>
                    <a:pt x="14033" y="14033"/>
                  </a:lnTo>
                  <a:lnTo>
                    <a:pt x="29253" y="3766"/>
                  </a:lnTo>
                  <a:lnTo>
                    <a:pt x="47879" y="0"/>
                  </a:lnTo>
                  <a:lnTo>
                    <a:pt x="1265808" y="0"/>
                  </a:lnTo>
                  <a:lnTo>
                    <a:pt x="1284434" y="3766"/>
                  </a:lnTo>
                  <a:lnTo>
                    <a:pt x="1299654" y="14033"/>
                  </a:lnTo>
                  <a:lnTo>
                    <a:pt x="1309921" y="29253"/>
                  </a:lnTo>
                  <a:lnTo>
                    <a:pt x="1313688" y="47879"/>
                  </a:lnTo>
                  <a:lnTo>
                    <a:pt x="1313688" y="430656"/>
                  </a:lnTo>
                  <a:lnTo>
                    <a:pt x="1309921" y="449282"/>
                  </a:lnTo>
                  <a:lnTo>
                    <a:pt x="1299654" y="464502"/>
                  </a:lnTo>
                  <a:lnTo>
                    <a:pt x="1284434" y="474769"/>
                  </a:lnTo>
                  <a:lnTo>
                    <a:pt x="1265808" y="478536"/>
                  </a:lnTo>
                  <a:lnTo>
                    <a:pt x="47879" y="478536"/>
                  </a:lnTo>
                  <a:lnTo>
                    <a:pt x="29253" y="474769"/>
                  </a:lnTo>
                  <a:lnTo>
                    <a:pt x="14033" y="464502"/>
                  </a:lnTo>
                  <a:lnTo>
                    <a:pt x="3766" y="449282"/>
                  </a:lnTo>
                  <a:lnTo>
                    <a:pt x="0" y="430656"/>
                  </a:lnTo>
                  <a:lnTo>
                    <a:pt x="0" y="478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39695" y="3334511"/>
              <a:ext cx="1316990" cy="478790"/>
            </a:xfrm>
            <a:custGeom>
              <a:avLst/>
              <a:gdLst/>
              <a:ahLst/>
              <a:cxnLst/>
              <a:rect l="l" t="t" r="r" b="b"/>
              <a:pathLst>
                <a:path w="1316989" h="478789">
                  <a:moveTo>
                    <a:pt x="1268857" y="0"/>
                  </a:moveTo>
                  <a:lnTo>
                    <a:pt x="47879" y="0"/>
                  </a:lnTo>
                  <a:lnTo>
                    <a:pt x="29253" y="3766"/>
                  </a:lnTo>
                  <a:lnTo>
                    <a:pt x="14033" y="14033"/>
                  </a:lnTo>
                  <a:lnTo>
                    <a:pt x="3766" y="29253"/>
                  </a:lnTo>
                  <a:lnTo>
                    <a:pt x="0" y="47879"/>
                  </a:lnTo>
                  <a:lnTo>
                    <a:pt x="0" y="430656"/>
                  </a:lnTo>
                  <a:lnTo>
                    <a:pt x="3766" y="449282"/>
                  </a:lnTo>
                  <a:lnTo>
                    <a:pt x="14033" y="464502"/>
                  </a:lnTo>
                  <a:lnTo>
                    <a:pt x="29253" y="474769"/>
                  </a:lnTo>
                  <a:lnTo>
                    <a:pt x="47879" y="478536"/>
                  </a:lnTo>
                  <a:lnTo>
                    <a:pt x="1268857" y="478536"/>
                  </a:lnTo>
                  <a:lnTo>
                    <a:pt x="1287482" y="474769"/>
                  </a:lnTo>
                  <a:lnTo>
                    <a:pt x="1302702" y="464502"/>
                  </a:lnTo>
                  <a:lnTo>
                    <a:pt x="1312969" y="449282"/>
                  </a:lnTo>
                  <a:lnTo>
                    <a:pt x="1316736" y="430656"/>
                  </a:lnTo>
                  <a:lnTo>
                    <a:pt x="1316736" y="47879"/>
                  </a:lnTo>
                  <a:lnTo>
                    <a:pt x="1312969" y="29253"/>
                  </a:lnTo>
                  <a:lnTo>
                    <a:pt x="1302702" y="14033"/>
                  </a:lnTo>
                  <a:lnTo>
                    <a:pt x="1287482" y="3766"/>
                  </a:lnTo>
                  <a:lnTo>
                    <a:pt x="12688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39695" y="3334511"/>
              <a:ext cx="1316990" cy="478790"/>
            </a:xfrm>
            <a:custGeom>
              <a:avLst/>
              <a:gdLst/>
              <a:ahLst/>
              <a:cxnLst/>
              <a:rect l="l" t="t" r="r" b="b"/>
              <a:pathLst>
                <a:path w="1316989" h="478789">
                  <a:moveTo>
                    <a:pt x="0" y="47879"/>
                  </a:moveTo>
                  <a:lnTo>
                    <a:pt x="3766" y="29253"/>
                  </a:lnTo>
                  <a:lnTo>
                    <a:pt x="14033" y="14033"/>
                  </a:lnTo>
                  <a:lnTo>
                    <a:pt x="29253" y="3766"/>
                  </a:lnTo>
                  <a:lnTo>
                    <a:pt x="47879" y="0"/>
                  </a:lnTo>
                  <a:lnTo>
                    <a:pt x="1268857" y="0"/>
                  </a:lnTo>
                  <a:lnTo>
                    <a:pt x="1287482" y="3766"/>
                  </a:lnTo>
                  <a:lnTo>
                    <a:pt x="1302702" y="14033"/>
                  </a:lnTo>
                  <a:lnTo>
                    <a:pt x="1312969" y="29253"/>
                  </a:lnTo>
                  <a:lnTo>
                    <a:pt x="1316736" y="47879"/>
                  </a:lnTo>
                  <a:lnTo>
                    <a:pt x="1316736" y="430656"/>
                  </a:lnTo>
                  <a:lnTo>
                    <a:pt x="1312969" y="449282"/>
                  </a:lnTo>
                  <a:lnTo>
                    <a:pt x="1302702" y="464502"/>
                  </a:lnTo>
                  <a:lnTo>
                    <a:pt x="1287482" y="474769"/>
                  </a:lnTo>
                  <a:lnTo>
                    <a:pt x="1268857" y="478536"/>
                  </a:lnTo>
                  <a:lnTo>
                    <a:pt x="47879" y="478536"/>
                  </a:lnTo>
                  <a:lnTo>
                    <a:pt x="29253" y="474769"/>
                  </a:lnTo>
                  <a:lnTo>
                    <a:pt x="14033" y="464502"/>
                  </a:lnTo>
                  <a:lnTo>
                    <a:pt x="3766" y="449282"/>
                  </a:lnTo>
                  <a:lnTo>
                    <a:pt x="0" y="430656"/>
                  </a:lnTo>
                  <a:lnTo>
                    <a:pt x="0" y="4787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332101" y="3300221"/>
            <a:ext cx="934085" cy="525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algn="ctr">
              <a:lnSpc>
                <a:spcPct val="86700"/>
              </a:lnSpc>
              <a:spcBef>
                <a:spcPts val="290"/>
              </a:spcBef>
            </a:pPr>
            <a:r>
              <a:rPr sz="1200" b="1" spc="-10" dirty="0">
                <a:latin typeface="Times New Roman"/>
                <a:cs typeface="Times New Roman"/>
              </a:rPr>
              <a:t>Объединение молодых педагогов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093209" y="2124201"/>
            <a:ext cx="2052320" cy="1064260"/>
            <a:chOff x="4093209" y="2124201"/>
            <a:chExt cx="2052320" cy="1064260"/>
          </a:xfrm>
        </p:grpSpPr>
        <p:sp>
          <p:nvSpPr>
            <p:cNvPr id="48" name="object 48"/>
            <p:cNvSpPr/>
            <p:nvPr/>
          </p:nvSpPr>
          <p:spPr>
            <a:xfrm>
              <a:off x="4099559" y="2130551"/>
              <a:ext cx="1877695" cy="899160"/>
            </a:xfrm>
            <a:custGeom>
              <a:avLst/>
              <a:gdLst/>
              <a:ahLst/>
              <a:cxnLst/>
              <a:rect l="l" t="t" r="r" b="b"/>
              <a:pathLst>
                <a:path w="1877695" h="899160">
                  <a:moveTo>
                    <a:pt x="1787652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5" y="899160"/>
                  </a:lnTo>
                  <a:lnTo>
                    <a:pt x="1787652" y="899160"/>
                  </a:lnTo>
                  <a:lnTo>
                    <a:pt x="1822650" y="892093"/>
                  </a:lnTo>
                  <a:lnTo>
                    <a:pt x="1851231" y="872823"/>
                  </a:lnTo>
                  <a:lnTo>
                    <a:pt x="1870501" y="844242"/>
                  </a:lnTo>
                  <a:lnTo>
                    <a:pt x="1877567" y="809244"/>
                  </a:lnTo>
                  <a:lnTo>
                    <a:pt x="1877567" y="89916"/>
                  </a:lnTo>
                  <a:lnTo>
                    <a:pt x="1870501" y="54917"/>
                  </a:lnTo>
                  <a:lnTo>
                    <a:pt x="1851231" y="26336"/>
                  </a:lnTo>
                  <a:lnTo>
                    <a:pt x="1822650" y="7066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99559" y="2130551"/>
              <a:ext cx="1877695" cy="899160"/>
            </a:xfrm>
            <a:custGeom>
              <a:avLst/>
              <a:gdLst/>
              <a:ahLst/>
              <a:cxnLst/>
              <a:rect l="l" t="t" r="r" b="b"/>
              <a:pathLst>
                <a:path w="1877695" h="89916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787652" y="0"/>
                  </a:lnTo>
                  <a:lnTo>
                    <a:pt x="1822650" y="7066"/>
                  </a:lnTo>
                  <a:lnTo>
                    <a:pt x="1851231" y="26336"/>
                  </a:lnTo>
                  <a:lnTo>
                    <a:pt x="1870501" y="54917"/>
                  </a:lnTo>
                  <a:lnTo>
                    <a:pt x="1877567" y="89916"/>
                  </a:lnTo>
                  <a:lnTo>
                    <a:pt x="1877567" y="809244"/>
                  </a:lnTo>
                  <a:lnTo>
                    <a:pt x="1870501" y="844242"/>
                  </a:lnTo>
                  <a:lnTo>
                    <a:pt x="1851231" y="872823"/>
                  </a:lnTo>
                  <a:lnTo>
                    <a:pt x="1822650" y="892093"/>
                  </a:lnTo>
                  <a:lnTo>
                    <a:pt x="1787652" y="899160"/>
                  </a:lnTo>
                  <a:lnTo>
                    <a:pt x="89915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261103" y="2282951"/>
              <a:ext cx="1877695" cy="899160"/>
            </a:xfrm>
            <a:custGeom>
              <a:avLst/>
              <a:gdLst/>
              <a:ahLst/>
              <a:cxnLst/>
              <a:rect l="l" t="t" r="r" b="b"/>
              <a:pathLst>
                <a:path w="1877695" h="899160">
                  <a:moveTo>
                    <a:pt x="1787652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6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60"/>
                  </a:lnTo>
                  <a:lnTo>
                    <a:pt x="1787652" y="899160"/>
                  </a:lnTo>
                  <a:lnTo>
                    <a:pt x="1822650" y="892093"/>
                  </a:lnTo>
                  <a:lnTo>
                    <a:pt x="1851231" y="872823"/>
                  </a:lnTo>
                  <a:lnTo>
                    <a:pt x="1870501" y="844242"/>
                  </a:lnTo>
                  <a:lnTo>
                    <a:pt x="1877568" y="809244"/>
                  </a:lnTo>
                  <a:lnTo>
                    <a:pt x="1877568" y="89916"/>
                  </a:lnTo>
                  <a:lnTo>
                    <a:pt x="1870501" y="54917"/>
                  </a:lnTo>
                  <a:lnTo>
                    <a:pt x="1851231" y="26336"/>
                  </a:lnTo>
                  <a:lnTo>
                    <a:pt x="1822650" y="7066"/>
                  </a:lnTo>
                  <a:lnTo>
                    <a:pt x="17876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61103" y="2282951"/>
              <a:ext cx="1877695" cy="899160"/>
            </a:xfrm>
            <a:custGeom>
              <a:avLst/>
              <a:gdLst/>
              <a:ahLst/>
              <a:cxnLst/>
              <a:rect l="l" t="t" r="r" b="b"/>
              <a:pathLst>
                <a:path w="1877695" h="899160">
                  <a:moveTo>
                    <a:pt x="0" y="89916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787652" y="0"/>
                  </a:lnTo>
                  <a:lnTo>
                    <a:pt x="1822650" y="7066"/>
                  </a:lnTo>
                  <a:lnTo>
                    <a:pt x="1851231" y="26336"/>
                  </a:lnTo>
                  <a:lnTo>
                    <a:pt x="1870501" y="54917"/>
                  </a:lnTo>
                  <a:lnTo>
                    <a:pt x="1877568" y="89916"/>
                  </a:lnTo>
                  <a:lnTo>
                    <a:pt x="1877568" y="809244"/>
                  </a:lnTo>
                  <a:lnTo>
                    <a:pt x="1870501" y="844242"/>
                  </a:lnTo>
                  <a:lnTo>
                    <a:pt x="1851231" y="872823"/>
                  </a:lnTo>
                  <a:lnTo>
                    <a:pt x="1822650" y="892093"/>
                  </a:lnTo>
                  <a:lnTo>
                    <a:pt x="1787652" y="899160"/>
                  </a:lnTo>
                  <a:lnTo>
                    <a:pt x="89916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416297" y="2300097"/>
            <a:ext cx="1562100" cy="8401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48309" marR="227965" indent="-207645">
              <a:lnSpc>
                <a:spcPct val="85900"/>
              </a:lnSpc>
              <a:spcBef>
                <a:spcPts val="300"/>
              </a:spcBef>
            </a:pPr>
            <a:r>
              <a:rPr sz="1200" b="1" dirty="0">
                <a:latin typeface="Times New Roman"/>
                <a:cs typeface="Times New Roman"/>
              </a:rPr>
              <a:t>Клуб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успешных </a:t>
            </a:r>
            <a:r>
              <a:rPr sz="1200" b="1" spc="-10" dirty="0">
                <a:latin typeface="Times New Roman"/>
                <a:cs typeface="Times New Roman"/>
              </a:rPr>
              <a:t>педагогов "ИК&amp;Р"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150"/>
              </a:lnSpc>
            </a:pPr>
            <a:r>
              <a:rPr sz="1200" b="1" spc="-10" dirty="0">
                <a:latin typeface="Times New Roman"/>
                <a:cs typeface="Times New Roman"/>
              </a:rPr>
              <a:t>(Интеллект. Качество.</a:t>
            </a:r>
            <a:endParaRPr sz="1200">
              <a:latin typeface="Times New Roman"/>
              <a:cs typeface="Times New Roman"/>
            </a:endParaRPr>
          </a:p>
          <a:p>
            <a:pPr marL="4445" algn="ctr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Развитие)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565905" y="3288538"/>
            <a:ext cx="1646555" cy="1036955"/>
            <a:chOff x="3565905" y="3288538"/>
            <a:chExt cx="1646555" cy="1036955"/>
          </a:xfrm>
        </p:grpSpPr>
        <p:sp>
          <p:nvSpPr>
            <p:cNvPr id="54" name="object 54"/>
            <p:cNvSpPr/>
            <p:nvPr/>
          </p:nvSpPr>
          <p:spPr>
            <a:xfrm>
              <a:off x="3572255" y="3294888"/>
              <a:ext cx="1472565" cy="871855"/>
            </a:xfrm>
            <a:custGeom>
              <a:avLst/>
              <a:gdLst/>
              <a:ahLst/>
              <a:cxnLst/>
              <a:rect l="l" t="t" r="r" b="b"/>
              <a:pathLst>
                <a:path w="1472564" h="871854">
                  <a:moveTo>
                    <a:pt x="138506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784555"/>
                  </a:lnTo>
                  <a:lnTo>
                    <a:pt x="6844" y="818487"/>
                  </a:lnTo>
                  <a:lnTo>
                    <a:pt x="25511" y="846196"/>
                  </a:lnTo>
                  <a:lnTo>
                    <a:pt x="53203" y="864877"/>
                  </a:lnTo>
                  <a:lnTo>
                    <a:pt x="87122" y="871728"/>
                  </a:lnTo>
                  <a:lnTo>
                    <a:pt x="1385062" y="871728"/>
                  </a:lnTo>
                  <a:lnTo>
                    <a:pt x="1418980" y="864877"/>
                  </a:lnTo>
                  <a:lnTo>
                    <a:pt x="1446672" y="846196"/>
                  </a:lnTo>
                  <a:lnTo>
                    <a:pt x="1465339" y="818487"/>
                  </a:lnTo>
                  <a:lnTo>
                    <a:pt x="1472184" y="784555"/>
                  </a:lnTo>
                  <a:lnTo>
                    <a:pt x="1472184" y="87122"/>
                  </a:lnTo>
                  <a:lnTo>
                    <a:pt x="1465339" y="53203"/>
                  </a:lnTo>
                  <a:lnTo>
                    <a:pt x="1446672" y="25511"/>
                  </a:lnTo>
                  <a:lnTo>
                    <a:pt x="1418980" y="6844"/>
                  </a:lnTo>
                  <a:lnTo>
                    <a:pt x="13850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72255" y="3294888"/>
              <a:ext cx="1472565" cy="871855"/>
            </a:xfrm>
            <a:custGeom>
              <a:avLst/>
              <a:gdLst/>
              <a:ahLst/>
              <a:cxnLst/>
              <a:rect l="l" t="t" r="r" b="b"/>
              <a:pathLst>
                <a:path w="1472564" h="871854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1385062" y="0"/>
                  </a:lnTo>
                  <a:lnTo>
                    <a:pt x="1418980" y="6844"/>
                  </a:lnTo>
                  <a:lnTo>
                    <a:pt x="1446672" y="25511"/>
                  </a:lnTo>
                  <a:lnTo>
                    <a:pt x="1465339" y="53203"/>
                  </a:lnTo>
                  <a:lnTo>
                    <a:pt x="1472184" y="87122"/>
                  </a:lnTo>
                  <a:lnTo>
                    <a:pt x="1472184" y="784555"/>
                  </a:lnTo>
                  <a:lnTo>
                    <a:pt x="1465339" y="818487"/>
                  </a:lnTo>
                  <a:lnTo>
                    <a:pt x="1446672" y="846196"/>
                  </a:lnTo>
                  <a:lnTo>
                    <a:pt x="1418980" y="864877"/>
                  </a:lnTo>
                  <a:lnTo>
                    <a:pt x="1385062" y="871728"/>
                  </a:lnTo>
                  <a:lnTo>
                    <a:pt x="87122" y="871728"/>
                  </a:lnTo>
                  <a:lnTo>
                    <a:pt x="53203" y="864877"/>
                  </a:lnTo>
                  <a:lnTo>
                    <a:pt x="25511" y="846196"/>
                  </a:lnTo>
                  <a:lnTo>
                    <a:pt x="6844" y="818487"/>
                  </a:lnTo>
                  <a:lnTo>
                    <a:pt x="0" y="784555"/>
                  </a:lnTo>
                  <a:lnTo>
                    <a:pt x="0" y="8712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33799" y="3447288"/>
              <a:ext cx="1472565" cy="871855"/>
            </a:xfrm>
            <a:custGeom>
              <a:avLst/>
              <a:gdLst/>
              <a:ahLst/>
              <a:cxnLst/>
              <a:rect l="l" t="t" r="r" b="b"/>
              <a:pathLst>
                <a:path w="1472564" h="871854">
                  <a:moveTo>
                    <a:pt x="1385062" y="0"/>
                  </a:moveTo>
                  <a:lnTo>
                    <a:pt x="87122" y="0"/>
                  </a:lnTo>
                  <a:lnTo>
                    <a:pt x="53203" y="6844"/>
                  </a:lnTo>
                  <a:lnTo>
                    <a:pt x="25511" y="25511"/>
                  </a:lnTo>
                  <a:lnTo>
                    <a:pt x="6844" y="53203"/>
                  </a:lnTo>
                  <a:lnTo>
                    <a:pt x="0" y="87122"/>
                  </a:lnTo>
                  <a:lnTo>
                    <a:pt x="0" y="784555"/>
                  </a:lnTo>
                  <a:lnTo>
                    <a:pt x="6844" y="818487"/>
                  </a:lnTo>
                  <a:lnTo>
                    <a:pt x="25511" y="846196"/>
                  </a:lnTo>
                  <a:lnTo>
                    <a:pt x="53203" y="864877"/>
                  </a:lnTo>
                  <a:lnTo>
                    <a:pt x="87122" y="871728"/>
                  </a:lnTo>
                  <a:lnTo>
                    <a:pt x="1385062" y="871728"/>
                  </a:lnTo>
                  <a:lnTo>
                    <a:pt x="1418980" y="864877"/>
                  </a:lnTo>
                  <a:lnTo>
                    <a:pt x="1446672" y="846196"/>
                  </a:lnTo>
                  <a:lnTo>
                    <a:pt x="1465339" y="818487"/>
                  </a:lnTo>
                  <a:lnTo>
                    <a:pt x="1472184" y="784555"/>
                  </a:lnTo>
                  <a:lnTo>
                    <a:pt x="1472184" y="87122"/>
                  </a:lnTo>
                  <a:lnTo>
                    <a:pt x="1465339" y="53203"/>
                  </a:lnTo>
                  <a:lnTo>
                    <a:pt x="1446672" y="25511"/>
                  </a:lnTo>
                  <a:lnTo>
                    <a:pt x="1418980" y="6844"/>
                  </a:lnTo>
                  <a:lnTo>
                    <a:pt x="138506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33799" y="3447288"/>
              <a:ext cx="1472565" cy="871855"/>
            </a:xfrm>
            <a:custGeom>
              <a:avLst/>
              <a:gdLst/>
              <a:ahLst/>
              <a:cxnLst/>
              <a:rect l="l" t="t" r="r" b="b"/>
              <a:pathLst>
                <a:path w="1472564" h="871854">
                  <a:moveTo>
                    <a:pt x="0" y="87122"/>
                  </a:moveTo>
                  <a:lnTo>
                    <a:pt x="6844" y="53203"/>
                  </a:lnTo>
                  <a:lnTo>
                    <a:pt x="25511" y="25511"/>
                  </a:lnTo>
                  <a:lnTo>
                    <a:pt x="53203" y="6844"/>
                  </a:lnTo>
                  <a:lnTo>
                    <a:pt x="87122" y="0"/>
                  </a:lnTo>
                  <a:lnTo>
                    <a:pt x="1385062" y="0"/>
                  </a:lnTo>
                  <a:lnTo>
                    <a:pt x="1418980" y="6844"/>
                  </a:lnTo>
                  <a:lnTo>
                    <a:pt x="1446672" y="25511"/>
                  </a:lnTo>
                  <a:lnTo>
                    <a:pt x="1465339" y="53203"/>
                  </a:lnTo>
                  <a:lnTo>
                    <a:pt x="1472184" y="87122"/>
                  </a:lnTo>
                  <a:lnTo>
                    <a:pt x="1472184" y="784555"/>
                  </a:lnTo>
                  <a:lnTo>
                    <a:pt x="1465339" y="818487"/>
                  </a:lnTo>
                  <a:lnTo>
                    <a:pt x="1446672" y="846196"/>
                  </a:lnTo>
                  <a:lnTo>
                    <a:pt x="1418980" y="864877"/>
                  </a:lnTo>
                  <a:lnTo>
                    <a:pt x="1385062" y="871728"/>
                  </a:lnTo>
                  <a:lnTo>
                    <a:pt x="87122" y="871728"/>
                  </a:lnTo>
                  <a:lnTo>
                    <a:pt x="53203" y="864877"/>
                  </a:lnTo>
                  <a:lnTo>
                    <a:pt x="25511" y="846196"/>
                  </a:lnTo>
                  <a:lnTo>
                    <a:pt x="6844" y="818487"/>
                  </a:lnTo>
                  <a:lnTo>
                    <a:pt x="0" y="784555"/>
                  </a:lnTo>
                  <a:lnTo>
                    <a:pt x="0" y="871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879341" y="3451301"/>
            <a:ext cx="1179830" cy="84010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7620" algn="ctr">
              <a:lnSpc>
                <a:spcPct val="85900"/>
              </a:lnSpc>
              <a:spcBef>
                <a:spcPts val="305"/>
              </a:spcBef>
            </a:pPr>
            <a:r>
              <a:rPr sz="1200" b="1" spc="-30" dirty="0">
                <a:latin typeface="Times New Roman"/>
                <a:cs typeface="Times New Roman"/>
              </a:rPr>
              <a:t>Peer-</a:t>
            </a:r>
            <a:r>
              <a:rPr sz="1200" b="1" dirty="0">
                <a:latin typeface="Times New Roman"/>
                <a:cs typeface="Times New Roman"/>
              </a:rPr>
              <a:t>to-</a:t>
            </a:r>
            <a:r>
              <a:rPr sz="1200" b="1" spc="-20" dirty="0">
                <a:latin typeface="Times New Roman"/>
                <a:cs typeface="Times New Roman"/>
              </a:rPr>
              <a:t>Peer </a:t>
            </a:r>
            <a:r>
              <a:rPr sz="1200" b="1" spc="-10" dirty="0">
                <a:latin typeface="Times New Roman"/>
                <a:cs typeface="Times New Roman"/>
              </a:rPr>
              <a:t>Mentoring (наставничество</a:t>
            </a:r>
            <a:endParaRPr sz="1200">
              <a:latin typeface="Times New Roman"/>
              <a:cs typeface="Times New Roman"/>
            </a:endParaRPr>
          </a:p>
          <a:p>
            <a:pPr marL="1270" algn="ctr">
              <a:lnSpc>
                <a:spcPts val="1150"/>
              </a:lnSpc>
            </a:pPr>
            <a:r>
              <a:rPr sz="1200" b="1" dirty="0">
                <a:latin typeface="Times New Roman"/>
                <a:cs typeface="Times New Roman"/>
              </a:rPr>
              <a:t>«равный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–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равному»)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812794" y="4358385"/>
            <a:ext cx="1262380" cy="558800"/>
            <a:chOff x="3812794" y="4358385"/>
            <a:chExt cx="1262380" cy="558800"/>
          </a:xfrm>
        </p:grpSpPr>
        <p:sp>
          <p:nvSpPr>
            <p:cNvPr id="60" name="object 60"/>
            <p:cNvSpPr/>
            <p:nvPr/>
          </p:nvSpPr>
          <p:spPr>
            <a:xfrm>
              <a:off x="3819144" y="4364735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1048765" y="0"/>
                  </a:moveTo>
                  <a:lnTo>
                    <a:pt x="39369" y="0"/>
                  </a:lnTo>
                  <a:lnTo>
                    <a:pt x="24056" y="3089"/>
                  </a:lnTo>
                  <a:lnTo>
                    <a:pt x="11541" y="11515"/>
                  </a:lnTo>
                  <a:lnTo>
                    <a:pt x="3097" y="24013"/>
                  </a:lnTo>
                  <a:lnTo>
                    <a:pt x="0" y="39319"/>
                  </a:lnTo>
                  <a:lnTo>
                    <a:pt x="0" y="353872"/>
                  </a:lnTo>
                  <a:lnTo>
                    <a:pt x="3097" y="369178"/>
                  </a:lnTo>
                  <a:lnTo>
                    <a:pt x="11541" y="381676"/>
                  </a:lnTo>
                  <a:lnTo>
                    <a:pt x="24056" y="390102"/>
                  </a:lnTo>
                  <a:lnTo>
                    <a:pt x="39369" y="393191"/>
                  </a:lnTo>
                  <a:lnTo>
                    <a:pt x="1048765" y="393191"/>
                  </a:lnTo>
                  <a:lnTo>
                    <a:pt x="1064079" y="390102"/>
                  </a:lnTo>
                  <a:lnTo>
                    <a:pt x="1076594" y="381676"/>
                  </a:lnTo>
                  <a:lnTo>
                    <a:pt x="1085038" y="369178"/>
                  </a:lnTo>
                  <a:lnTo>
                    <a:pt x="1088135" y="353872"/>
                  </a:lnTo>
                  <a:lnTo>
                    <a:pt x="1088135" y="39319"/>
                  </a:lnTo>
                  <a:lnTo>
                    <a:pt x="1085038" y="24013"/>
                  </a:lnTo>
                  <a:lnTo>
                    <a:pt x="1076594" y="11515"/>
                  </a:lnTo>
                  <a:lnTo>
                    <a:pt x="1064079" y="3089"/>
                  </a:lnTo>
                  <a:lnTo>
                    <a:pt x="10487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19144" y="4364735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0" y="39319"/>
                  </a:moveTo>
                  <a:lnTo>
                    <a:pt x="3097" y="24013"/>
                  </a:lnTo>
                  <a:lnTo>
                    <a:pt x="11541" y="11515"/>
                  </a:lnTo>
                  <a:lnTo>
                    <a:pt x="24056" y="3089"/>
                  </a:lnTo>
                  <a:lnTo>
                    <a:pt x="39369" y="0"/>
                  </a:lnTo>
                  <a:lnTo>
                    <a:pt x="1048765" y="0"/>
                  </a:lnTo>
                  <a:lnTo>
                    <a:pt x="1064079" y="3089"/>
                  </a:lnTo>
                  <a:lnTo>
                    <a:pt x="1076594" y="11515"/>
                  </a:lnTo>
                  <a:lnTo>
                    <a:pt x="1085038" y="24013"/>
                  </a:lnTo>
                  <a:lnTo>
                    <a:pt x="1088135" y="39319"/>
                  </a:lnTo>
                  <a:lnTo>
                    <a:pt x="1088135" y="353872"/>
                  </a:lnTo>
                  <a:lnTo>
                    <a:pt x="1085038" y="369178"/>
                  </a:lnTo>
                  <a:lnTo>
                    <a:pt x="1076594" y="381676"/>
                  </a:lnTo>
                  <a:lnTo>
                    <a:pt x="1064079" y="390102"/>
                  </a:lnTo>
                  <a:lnTo>
                    <a:pt x="1048765" y="393191"/>
                  </a:lnTo>
                  <a:lnTo>
                    <a:pt x="39369" y="393191"/>
                  </a:lnTo>
                  <a:lnTo>
                    <a:pt x="24056" y="390102"/>
                  </a:lnTo>
                  <a:lnTo>
                    <a:pt x="11541" y="381676"/>
                  </a:lnTo>
                  <a:lnTo>
                    <a:pt x="3097" y="369178"/>
                  </a:lnTo>
                  <a:lnTo>
                    <a:pt x="0" y="353872"/>
                  </a:lnTo>
                  <a:lnTo>
                    <a:pt x="0" y="39319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980688" y="4517135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1048765" y="0"/>
                  </a:moveTo>
                  <a:lnTo>
                    <a:pt x="39370" y="0"/>
                  </a:lnTo>
                  <a:lnTo>
                    <a:pt x="24056" y="3089"/>
                  </a:lnTo>
                  <a:lnTo>
                    <a:pt x="11541" y="11515"/>
                  </a:lnTo>
                  <a:lnTo>
                    <a:pt x="3097" y="24013"/>
                  </a:lnTo>
                  <a:lnTo>
                    <a:pt x="0" y="39319"/>
                  </a:lnTo>
                  <a:lnTo>
                    <a:pt x="0" y="353872"/>
                  </a:lnTo>
                  <a:lnTo>
                    <a:pt x="3097" y="369178"/>
                  </a:lnTo>
                  <a:lnTo>
                    <a:pt x="11541" y="381676"/>
                  </a:lnTo>
                  <a:lnTo>
                    <a:pt x="24056" y="390102"/>
                  </a:lnTo>
                  <a:lnTo>
                    <a:pt x="39370" y="393191"/>
                  </a:lnTo>
                  <a:lnTo>
                    <a:pt x="1048765" y="393191"/>
                  </a:lnTo>
                  <a:lnTo>
                    <a:pt x="1064079" y="390102"/>
                  </a:lnTo>
                  <a:lnTo>
                    <a:pt x="1076594" y="381676"/>
                  </a:lnTo>
                  <a:lnTo>
                    <a:pt x="1085038" y="369178"/>
                  </a:lnTo>
                  <a:lnTo>
                    <a:pt x="1088136" y="353872"/>
                  </a:lnTo>
                  <a:lnTo>
                    <a:pt x="1088136" y="39319"/>
                  </a:lnTo>
                  <a:lnTo>
                    <a:pt x="1085038" y="24013"/>
                  </a:lnTo>
                  <a:lnTo>
                    <a:pt x="1076594" y="11515"/>
                  </a:lnTo>
                  <a:lnTo>
                    <a:pt x="1064079" y="3089"/>
                  </a:lnTo>
                  <a:lnTo>
                    <a:pt x="104876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80688" y="4517135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89" h="393700">
                  <a:moveTo>
                    <a:pt x="0" y="39319"/>
                  </a:moveTo>
                  <a:lnTo>
                    <a:pt x="3097" y="24013"/>
                  </a:lnTo>
                  <a:lnTo>
                    <a:pt x="11541" y="11515"/>
                  </a:lnTo>
                  <a:lnTo>
                    <a:pt x="24056" y="3089"/>
                  </a:lnTo>
                  <a:lnTo>
                    <a:pt x="39370" y="0"/>
                  </a:lnTo>
                  <a:lnTo>
                    <a:pt x="1048765" y="0"/>
                  </a:lnTo>
                  <a:lnTo>
                    <a:pt x="1064079" y="3089"/>
                  </a:lnTo>
                  <a:lnTo>
                    <a:pt x="1076594" y="11515"/>
                  </a:lnTo>
                  <a:lnTo>
                    <a:pt x="1085038" y="24013"/>
                  </a:lnTo>
                  <a:lnTo>
                    <a:pt x="1088136" y="39319"/>
                  </a:lnTo>
                  <a:lnTo>
                    <a:pt x="1088136" y="353872"/>
                  </a:lnTo>
                  <a:lnTo>
                    <a:pt x="1085038" y="369178"/>
                  </a:lnTo>
                  <a:lnTo>
                    <a:pt x="1076594" y="381676"/>
                  </a:lnTo>
                  <a:lnTo>
                    <a:pt x="1064079" y="390102"/>
                  </a:lnTo>
                  <a:lnTo>
                    <a:pt x="1048765" y="393191"/>
                  </a:lnTo>
                  <a:lnTo>
                    <a:pt x="39370" y="393191"/>
                  </a:lnTo>
                  <a:lnTo>
                    <a:pt x="24056" y="390102"/>
                  </a:lnTo>
                  <a:lnTo>
                    <a:pt x="11541" y="381676"/>
                  </a:lnTo>
                  <a:lnTo>
                    <a:pt x="3097" y="369178"/>
                  </a:lnTo>
                  <a:lnTo>
                    <a:pt x="0" y="353872"/>
                  </a:lnTo>
                  <a:lnTo>
                    <a:pt x="0" y="3931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145660" y="4518456"/>
            <a:ext cx="758825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Старший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наставник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245353" y="3303777"/>
            <a:ext cx="1460500" cy="723265"/>
            <a:chOff x="5245353" y="3303777"/>
            <a:chExt cx="1460500" cy="723265"/>
          </a:xfrm>
        </p:grpSpPr>
        <p:sp>
          <p:nvSpPr>
            <p:cNvPr id="66" name="object 66"/>
            <p:cNvSpPr/>
            <p:nvPr/>
          </p:nvSpPr>
          <p:spPr>
            <a:xfrm>
              <a:off x="5251703" y="3310127"/>
              <a:ext cx="1286510" cy="558165"/>
            </a:xfrm>
            <a:custGeom>
              <a:avLst/>
              <a:gdLst/>
              <a:ahLst/>
              <a:cxnLst/>
              <a:rect l="l" t="t" r="r" b="b"/>
              <a:pathLst>
                <a:path w="1286509" h="558164">
                  <a:moveTo>
                    <a:pt x="1230503" y="0"/>
                  </a:moveTo>
                  <a:lnTo>
                    <a:pt x="55753" y="0"/>
                  </a:lnTo>
                  <a:lnTo>
                    <a:pt x="34075" y="4389"/>
                  </a:lnTo>
                  <a:lnTo>
                    <a:pt x="16351" y="16351"/>
                  </a:lnTo>
                  <a:lnTo>
                    <a:pt x="4389" y="34075"/>
                  </a:lnTo>
                  <a:lnTo>
                    <a:pt x="0" y="55753"/>
                  </a:lnTo>
                  <a:lnTo>
                    <a:pt x="0" y="502031"/>
                  </a:lnTo>
                  <a:lnTo>
                    <a:pt x="4389" y="523708"/>
                  </a:lnTo>
                  <a:lnTo>
                    <a:pt x="16351" y="541432"/>
                  </a:lnTo>
                  <a:lnTo>
                    <a:pt x="34075" y="553394"/>
                  </a:lnTo>
                  <a:lnTo>
                    <a:pt x="55753" y="557784"/>
                  </a:lnTo>
                  <a:lnTo>
                    <a:pt x="1230503" y="557784"/>
                  </a:lnTo>
                  <a:lnTo>
                    <a:pt x="1252180" y="553394"/>
                  </a:lnTo>
                  <a:lnTo>
                    <a:pt x="1269904" y="541432"/>
                  </a:lnTo>
                  <a:lnTo>
                    <a:pt x="1281866" y="523708"/>
                  </a:lnTo>
                  <a:lnTo>
                    <a:pt x="1286255" y="502031"/>
                  </a:lnTo>
                  <a:lnTo>
                    <a:pt x="1286255" y="55753"/>
                  </a:lnTo>
                  <a:lnTo>
                    <a:pt x="1281866" y="34075"/>
                  </a:lnTo>
                  <a:lnTo>
                    <a:pt x="1269904" y="16351"/>
                  </a:lnTo>
                  <a:lnTo>
                    <a:pt x="1252180" y="4389"/>
                  </a:lnTo>
                  <a:lnTo>
                    <a:pt x="123050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251703" y="3310127"/>
              <a:ext cx="1286510" cy="558165"/>
            </a:xfrm>
            <a:custGeom>
              <a:avLst/>
              <a:gdLst/>
              <a:ahLst/>
              <a:cxnLst/>
              <a:rect l="l" t="t" r="r" b="b"/>
              <a:pathLst>
                <a:path w="1286509" h="558164">
                  <a:moveTo>
                    <a:pt x="0" y="55753"/>
                  </a:moveTo>
                  <a:lnTo>
                    <a:pt x="4389" y="34075"/>
                  </a:lnTo>
                  <a:lnTo>
                    <a:pt x="16351" y="16351"/>
                  </a:lnTo>
                  <a:lnTo>
                    <a:pt x="34075" y="4389"/>
                  </a:lnTo>
                  <a:lnTo>
                    <a:pt x="55753" y="0"/>
                  </a:lnTo>
                  <a:lnTo>
                    <a:pt x="1230503" y="0"/>
                  </a:lnTo>
                  <a:lnTo>
                    <a:pt x="1252180" y="4389"/>
                  </a:lnTo>
                  <a:lnTo>
                    <a:pt x="1269904" y="16351"/>
                  </a:lnTo>
                  <a:lnTo>
                    <a:pt x="1281866" y="34075"/>
                  </a:lnTo>
                  <a:lnTo>
                    <a:pt x="1286255" y="55753"/>
                  </a:lnTo>
                  <a:lnTo>
                    <a:pt x="1286255" y="502031"/>
                  </a:lnTo>
                  <a:lnTo>
                    <a:pt x="1281866" y="523708"/>
                  </a:lnTo>
                  <a:lnTo>
                    <a:pt x="1269904" y="541432"/>
                  </a:lnTo>
                  <a:lnTo>
                    <a:pt x="1252180" y="553394"/>
                  </a:lnTo>
                  <a:lnTo>
                    <a:pt x="1230503" y="557784"/>
                  </a:lnTo>
                  <a:lnTo>
                    <a:pt x="55753" y="557784"/>
                  </a:lnTo>
                  <a:lnTo>
                    <a:pt x="34075" y="553394"/>
                  </a:lnTo>
                  <a:lnTo>
                    <a:pt x="16351" y="541432"/>
                  </a:lnTo>
                  <a:lnTo>
                    <a:pt x="4389" y="523708"/>
                  </a:lnTo>
                  <a:lnTo>
                    <a:pt x="0" y="502031"/>
                  </a:lnTo>
                  <a:lnTo>
                    <a:pt x="0" y="557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13247" y="3462527"/>
              <a:ext cx="1286510" cy="558165"/>
            </a:xfrm>
            <a:custGeom>
              <a:avLst/>
              <a:gdLst/>
              <a:ahLst/>
              <a:cxnLst/>
              <a:rect l="l" t="t" r="r" b="b"/>
              <a:pathLst>
                <a:path w="1286509" h="558164">
                  <a:moveTo>
                    <a:pt x="1230502" y="0"/>
                  </a:moveTo>
                  <a:lnTo>
                    <a:pt x="55752" y="0"/>
                  </a:lnTo>
                  <a:lnTo>
                    <a:pt x="34075" y="4389"/>
                  </a:lnTo>
                  <a:lnTo>
                    <a:pt x="16351" y="16351"/>
                  </a:lnTo>
                  <a:lnTo>
                    <a:pt x="4389" y="34075"/>
                  </a:lnTo>
                  <a:lnTo>
                    <a:pt x="0" y="55753"/>
                  </a:lnTo>
                  <a:lnTo>
                    <a:pt x="0" y="502005"/>
                  </a:lnTo>
                  <a:lnTo>
                    <a:pt x="4389" y="523719"/>
                  </a:lnTo>
                  <a:lnTo>
                    <a:pt x="16351" y="541448"/>
                  </a:lnTo>
                  <a:lnTo>
                    <a:pt x="34075" y="553401"/>
                  </a:lnTo>
                  <a:lnTo>
                    <a:pt x="55752" y="557784"/>
                  </a:lnTo>
                  <a:lnTo>
                    <a:pt x="1230502" y="557784"/>
                  </a:lnTo>
                  <a:lnTo>
                    <a:pt x="1252180" y="553401"/>
                  </a:lnTo>
                  <a:lnTo>
                    <a:pt x="1269904" y="541448"/>
                  </a:lnTo>
                  <a:lnTo>
                    <a:pt x="1281866" y="523719"/>
                  </a:lnTo>
                  <a:lnTo>
                    <a:pt x="1286255" y="502005"/>
                  </a:lnTo>
                  <a:lnTo>
                    <a:pt x="1286255" y="55753"/>
                  </a:lnTo>
                  <a:lnTo>
                    <a:pt x="1281866" y="34075"/>
                  </a:lnTo>
                  <a:lnTo>
                    <a:pt x="1269904" y="16351"/>
                  </a:lnTo>
                  <a:lnTo>
                    <a:pt x="1252180" y="4389"/>
                  </a:lnTo>
                  <a:lnTo>
                    <a:pt x="12305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413247" y="3462527"/>
              <a:ext cx="1286510" cy="558165"/>
            </a:xfrm>
            <a:custGeom>
              <a:avLst/>
              <a:gdLst/>
              <a:ahLst/>
              <a:cxnLst/>
              <a:rect l="l" t="t" r="r" b="b"/>
              <a:pathLst>
                <a:path w="1286509" h="558164">
                  <a:moveTo>
                    <a:pt x="0" y="55753"/>
                  </a:moveTo>
                  <a:lnTo>
                    <a:pt x="4389" y="34075"/>
                  </a:lnTo>
                  <a:lnTo>
                    <a:pt x="16351" y="16351"/>
                  </a:lnTo>
                  <a:lnTo>
                    <a:pt x="34075" y="4389"/>
                  </a:lnTo>
                  <a:lnTo>
                    <a:pt x="55752" y="0"/>
                  </a:lnTo>
                  <a:lnTo>
                    <a:pt x="1230502" y="0"/>
                  </a:lnTo>
                  <a:lnTo>
                    <a:pt x="1252180" y="4389"/>
                  </a:lnTo>
                  <a:lnTo>
                    <a:pt x="1269904" y="16351"/>
                  </a:lnTo>
                  <a:lnTo>
                    <a:pt x="1281866" y="34075"/>
                  </a:lnTo>
                  <a:lnTo>
                    <a:pt x="1286255" y="55753"/>
                  </a:lnTo>
                  <a:lnTo>
                    <a:pt x="1286255" y="502005"/>
                  </a:lnTo>
                  <a:lnTo>
                    <a:pt x="1281866" y="523719"/>
                  </a:lnTo>
                  <a:lnTo>
                    <a:pt x="1269904" y="541448"/>
                  </a:lnTo>
                  <a:lnTo>
                    <a:pt x="1252180" y="553401"/>
                  </a:lnTo>
                  <a:lnTo>
                    <a:pt x="1230502" y="557784"/>
                  </a:lnTo>
                  <a:lnTo>
                    <a:pt x="55752" y="557784"/>
                  </a:lnTo>
                  <a:lnTo>
                    <a:pt x="34075" y="553401"/>
                  </a:lnTo>
                  <a:lnTo>
                    <a:pt x="16351" y="541448"/>
                  </a:lnTo>
                  <a:lnTo>
                    <a:pt x="4389" y="523719"/>
                  </a:lnTo>
                  <a:lnTo>
                    <a:pt x="0" y="502005"/>
                  </a:lnTo>
                  <a:lnTo>
                    <a:pt x="0" y="5575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498338" y="3466591"/>
            <a:ext cx="1116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Times New Roman"/>
                <a:cs typeface="Times New Roman"/>
              </a:rPr>
              <a:t>Team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Mentoring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650738" y="3625088"/>
            <a:ext cx="812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(командное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67858" y="3780231"/>
            <a:ext cx="1179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наставничество)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5513578" y="4044441"/>
            <a:ext cx="1262380" cy="558800"/>
            <a:chOff x="5513578" y="4044441"/>
            <a:chExt cx="1262380" cy="558800"/>
          </a:xfrm>
        </p:grpSpPr>
        <p:sp>
          <p:nvSpPr>
            <p:cNvPr id="74" name="object 74"/>
            <p:cNvSpPr/>
            <p:nvPr/>
          </p:nvSpPr>
          <p:spPr>
            <a:xfrm>
              <a:off x="5519928" y="4050791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90" h="393700">
                  <a:moveTo>
                    <a:pt x="1048766" y="0"/>
                  </a:moveTo>
                  <a:lnTo>
                    <a:pt x="39370" y="0"/>
                  </a:lnTo>
                  <a:lnTo>
                    <a:pt x="24056" y="3089"/>
                  </a:lnTo>
                  <a:lnTo>
                    <a:pt x="11541" y="11515"/>
                  </a:lnTo>
                  <a:lnTo>
                    <a:pt x="3097" y="24013"/>
                  </a:lnTo>
                  <a:lnTo>
                    <a:pt x="0" y="39319"/>
                  </a:lnTo>
                  <a:lnTo>
                    <a:pt x="0" y="353872"/>
                  </a:lnTo>
                  <a:lnTo>
                    <a:pt x="3097" y="369178"/>
                  </a:lnTo>
                  <a:lnTo>
                    <a:pt x="11541" y="381676"/>
                  </a:lnTo>
                  <a:lnTo>
                    <a:pt x="24056" y="390102"/>
                  </a:lnTo>
                  <a:lnTo>
                    <a:pt x="39370" y="393191"/>
                  </a:lnTo>
                  <a:lnTo>
                    <a:pt x="1048766" y="393191"/>
                  </a:lnTo>
                  <a:lnTo>
                    <a:pt x="1064079" y="390102"/>
                  </a:lnTo>
                  <a:lnTo>
                    <a:pt x="1076594" y="381676"/>
                  </a:lnTo>
                  <a:lnTo>
                    <a:pt x="1085038" y="369178"/>
                  </a:lnTo>
                  <a:lnTo>
                    <a:pt x="1088136" y="353872"/>
                  </a:lnTo>
                  <a:lnTo>
                    <a:pt x="1088136" y="39319"/>
                  </a:lnTo>
                  <a:lnTo>
                    <a:pt x="1085038" y="24013"/>
                  </a:lnTo>
                  <a:lnTo>
                    <a:pt x="1076594" y="11515"/>
                  </a:lnTo>
                  <a:lnTo>
                    <a:pt x="1064079" y="3089"/>
                  </a:lnTo>
                  <a:lnTo>
                    <a:pt x="10487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19928" y="4050791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90" h="393700">
                  <a:moveTo>
                    <a:pt x="0" y="39319"/>
                  </a:moveTo>
                  <a:lnTo>
                    <a:pt x="3097" y="24013"/>
                  </a:lnTo>
                  <a:lnTo>
                    <a:pt x="11541" y="11515"/>
                  </a:lnTo>
                  <a:lnTo>
                    <a:pt x="24056" y="3089"/>
                  </a:lnTo>
                  <a:lnTo>
                    <a:pt x="39370" y="0"/>
                  </a:lnTo>
                  <a:lnTo>
                    <a:pt x="1048766" y="0"/>
                  </a:lnTo>
                  <a:lnTo>
                    <a:pt x="1064079" y="3089"/>
                  </a:lnTo>
                  <a:lnTo>
                    <a:pt x="1076594" y="11515"/>
                  </a:lnTo>
                  <a:lnTo>
                    <a:pt x="1085038" y="24013"/>
                  </a:lnTo>
                  <a:lnTo>
                    <a:pt x="1088136" y="39319"/>
                  </a:lnTo>
                  <a:lnTo>
                    <a:pt x="1088136" y="353872"/>
                  </a:lnTo>
                  <a:lnTo>
                    <a:pt x="1085038" y="369178"/>
                  </a:lnTo>
                  <a:lnTo>
                    <a:pt x="1076594" y="381676"/>
                  </a:lnTo>
                  <a:lnTo>
                    <a:pt x="1064079" y="390102"/>
                  </a:lnTo>
                  <a:lnTo>
                    <a:pt x="1048766" y="393191"/>
                  </a:lnTo>
                  <a:lnTo>
                    <a:pt x="39370" y="393191"/>
                  </a:lnTo>
                  <a:lnTo>
                    <a:pt x="24056" y="390102"/>
                  </a:lnTo>
                  <a:lnTo>
                    <a:pt x="11541" y="381676"/>
                  </a:lnTo>
                  <a:lnTo>
                    <a:pt x="3097" y="369178"/>
                  </a:lnTo>
                  <a:lnTo>
                    <a:pt x="0" y="353872"/>
                  </a:lnTo>
                  <a:lnTo>
                    <a:pt x="0" y="3931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681472" y="4203191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90" h="393700">
                  <a:moveTo>
                    <a:pt x="1048766" y="0"/>
                  </a:moveTo>
                  <a:lnTo>
                    <a:pt x="39369" y="0"/>
                  </a:lnTo>
                  <a:lnTo>
                    <a:pt x="24056" y="3089"/>
                  </a:lnTo>
                  <a:lnTo>
                    <a:pt x="11541" y="11515"/>
                  </a:lnTo>
                  <a:lnTo>
                    <a:pt x="3097" y="24013"/>
                  </a:lnTo>
                  <a:lnTo>
                    <a:pt x="0" y="39319"/>
                  </a:lnTo>
                  <a:lnTo>
                    <a:pt x="0" y="353872"/>
                  </a:lnTo>
                  <a:lnTo>
                    <a:pt x="3097" y="369178"/>
                  </a:lnTo>
                  <a:lnTo>
                    <a:pt x="11541" y="381676"/>
                  </a:lnTo>
                  <a:lnTo>
                    <a:pt x="24056" y="390102"/>
                  </a:lnTo>
                  <a:lnTo>
                    <a:pt x="39369" y="393191"/>
                  </a:lnTo>
                  <a:lnTo>
                    <a:pt x="1048766" y="393191"/>
                  </a:lnTo>
                  <a:lnTo>
                    <a:pt x="1064079" y="390102"/>
                  </a:lnTo>
                  <a:lnTo>
                    <a:pt x="1076594" y="381676"/>
                  </a:lnTo>
                  <a:lnTo>
                    <a:pt x="1085038" y="369178"/>
                  </a:lnTo>
                  <a:lnTo>
                    <a:pt x="1088135" y="353872"/>
                  </a:lnTo>
                  <a:lnTo>
                    <a:pt x="1088135" y="39319"/>
                  </a:lnTo>
                  <a:lnTo>
                    <a:pt x="1085038" y="24013"/>
                  </a:lnTo>
                  <a:lnTo>
                    <a:pt x="1076594" y="11515"/>
                  </a:lnTo>
                  <a:lnTo>
                    <a:pt x="1064079" y="3089"/>
                  </a:lnTo>
                  <a:lnTo>
                    <a:pt x="104876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681472" y="4203191"/>
              <a:ext cx="1088390" cy="393700"/>
            </a:xfrm>
            <a:custGeom>
              <a:avLst/>
              <a:gdLst/>
              <a:ahLst/>
              <a:cxnLst/>
              <a:rect l="l" t="t" r="r" b="b"/>
              <a:pathLst>
                <a:path w="1088390" h="393700">
                  <a:moveTo>
                    <a:pt x="0" y="39319"/>
                  </a:moveTo>
                  <a:lnTo>
                    <a:pt x="3097" y="24013"/>
                  </a:lnTo>
                  <a:lnTo>
                    <a:pt x="11541" y="11515"/>
                  </a:lnTo>
                  <a:lnTo>
                    <a:pt x="24056" y="3089"/>
                  </a:lnTo>
                  <a:lnTo>
                    <a:pt x="39369" y="0"/>
                  </a:lnTo>
                  <a:lnTo>
                    <a:pt x="1048766" y="0"/>
                  </a:lnTo>
                  <a:lnTo>
                    <a:pt x="1064079" y="3089"/>
                  </a:lnTo>
                  <a:lnTo>
                    <a:pt x="1076594" y="11515"/>
                  </a:lnTo>
                  <a:lnTo>
                    <a:pt x="1085038" y="24013"/>
                  </a:lnTo>
                  <a:lnTo>
                    <a:pt x="1088135" y="39319"/>
                  </a:lnTo>
                  <a:lnTo>
                    <a:pt x="1088135" y="353872"/>
                  </a:lnTo>
                  <a:lnTo>
                    <a:pt x="1085038" y="369178"/>
                  </a:lnTo>
                  <a:lnTo>
                    <a:pt x="1076594" y="381676"/>
                  </a:lnTo>
                  <a:lnTo>
                    <a:pt x="1064079" y="390102"/>
                  </a:lnTo>
                  <a:lnTo>
                    <a:pt x="1048766" y="393191"/>
                  </a:lnTo>
                  <a:lnTo>
                    <a:pt x="39369" y="393191"/>
                  </a:lnTo>
                  <a:lnTo>
                    <a:pt x="24056" y="390102"/>
                  </a:lnTo>
                  <a:lnTo>
                    <a:pt x="11541" y="381676"/>
                  </a:lnTo>
                  <a:lnTo>
                    <a:pt x="3097" y="369178"/>
                  </a:lnTo>
                  <a:lnTo>
                    <a:pt x="0" y="353872"/>
                  </a:lnTo>
                  <a:lnTo>
                    <a:pt x="0" y="3931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846826" y="4204512"/>
            <a:ext cx="758825" cy="36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1345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Ведущий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b="1" spc="-10" dirty="0">
                <a:latin typeface="Times New Roman"/>
                <a:cs typeface="Times New Roman"/>
              </a:rPr>
              <a:t>наставник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976871" y="1207007"/>
            <a:ext cx="1938020" cy="2190750"/>
            <a:chOff x="6976871" y="1207007"/>
            <a:chExt cx="1938020" cy="2190750"/>
          </a:xfrm>
        </p:grpSpPr>
        <p:pic>
          <p:nvPicPr>
            <p:cNvPr id="80" name="object 8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76871" y="1207007"/>
              <a:ext cx="1938020" cy="2190750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4343" y="1554479"/>
              <a:ext cx="1261872" cy="151485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7280147" y="1510283"/>
              <a:ext cx="1350645" cy="1603375"/>
            </a:xfrm>
            <a:custGeom>
              <a:avLst/>
              <a:gdLst/>
              <a:ahLst/>
              <a:cxnLst/>
              <a:rect l="l" t="t" r="r" b="b"/>
              <a:pathLst>
                <a:path w="1350645" h="1603375">
                  <a:moveTo>
                    <a:pt x="252222" y="0"/>
                  </a:moveTo>
                  <a:lnTo>
                    <a:pt x="1350391" y="0"/>
                  </a:lnTo>
                  <a:lnTo>
                    <a:pt x="1350391" y="1351026"/>
                  </a:lnTo>
                  <a:lnTo>
                    <a:pt x="1345437" y="1400175"/>
                  </a:lnTo>
                  <a:lnTo>
                    <a:pt x="1330578" y="1447672"/>
                  </a:lnTo>
                  <a:lnTo>
                    <a:pt x="1307465" y="1490852"/>
                  </a:lnTo>
                  <a:lnTo>
                    <a:pt x="1276096" y="1528952"/>
                  </a:lnTo>
                  <a:lnTo>
                    <a:pt x="1238123" y="1560321"/>
                  </a:lnTo>
                  <a:lnTo>
                    <a:pt x="1194816" y="1583308"/>
                  </a:lnTo>
                  <a:lnTo>
                    <a:pt x="1147318" y="1598167"/>
                  </a:lnTo>
                  <a:lnTo>
                    <a:pt x="1098169" y="1603247"/>
                  </a:lnTo>
                  <a:lnTo>
                    <a:pt x="0" y="1603247"/>
                  </a:lnTo>
                  <a:lnTo>
                    <a:pt x="0" y="252222"/>
                  </a:lnTo>
                  <a:lnTo>
                    <a:pt x="5079" y="203073"/>
                  </a:lnTo>
                  <a:lnTo>
                    <a:pt x="19938" y="155448"/>
                  </a:lnTo>
                  <a:lnTo>
                    <a:pt x="43560" y="112140"/>
                  </a:lnTo>
                  <a:lnTo>
                    <a:pt x="74675" y="74675"/>
                  </a:lnTo>
                  <a:lnTo>
                    <a:pt x="112141" y="43561"/>
                  </a:lnTo>
                  <a:lnTo>
                    <a:pt x="155448" y="19938"/>
                  </a:lnTo>
                  <a:lnTo>
                    <a:pt x="203073" y="5079"/>
                  </a:lnTo>
                  <a:lnTo>
                    <a:pt x="252222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9351"/>
            <a:ext cx="9144000" cy="793750"/>
            <a:chOff x="0" y="149351"/>
            <a:chExt cx="9144000" cy="793750"/>
          </a:xfrm>
        </p:grpSpPr>
        <p:sp>
          <p:nvSpPr>
            <p:cNvPr id="3" name="object 3"/>
            <p:cNvSpPr/>
            <p:nvPr/>
          </p:nvSpPr>
          <p:spPr>
            <a:xfrm>
              <a:off x="0" y="149351"/>
              <a:ext cx="9135110" cy="570230"/>
            </a:xfrm>
            <a:custGeom>
              <a:avLst/>
              <a:gdLst/>
              <a:ahLst/>
              <a:cxnLst/>
              <a:rect l="l" t="t" r="r" b="b"/>
              <a:pathLst>
                <a:path w="9135110" h="570230">
                  <a:moveTo>
                    <a:pt x="913485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950833" y="569976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323087"/>
              <a:ext cx="8982710" cy="573405"/>
            </a:xfrm>
            <a:custGeom>
              <a:avLst/>
              <a:gdLst/>
              <a:ahLst/>
              <a:cxnLst/>
              <a:rect l="l" t="t" r="r" b="b"/>
              <a:pathLst>
                <a:path w="8982710" h="573405">
                  <a:moveTo>
                    <a:pt x="8982456" y="0"/>
                  </a:moveTo>
                  <a:lnTo>
                    <a:pt x="185026" y="0"/>
                  </a:lnTo>
                  <a:lnTo>
                    <a:pt x="0" y="573024"/>
                  </a:lnTo>
                  <a:lnTo>
                    <a:pt x="8797416" y="573024"/>
                  </a:lnTo>
                  <a:lnTo>
                    <a:pt x="8982456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1695" y="371830"/>
              <a:ext cx="3518788" cy="57127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2064" y="441400"/>
            <a:ext cx="32004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НОРМАТИВНЫЕ</a:t>
            </a:r>
            <a:r>
              <a:rPr spc="340" dirty="0"/>
              <a:t> </a:t>
            </a:r>
            <a:r>
              <a:rPr spc="-10" dirty="0"/>
              <a:t>ДОКУМЕНТЫ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2575" y="963548"/>
            <a:ext cx="1286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Указ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Президента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РФ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от 07.05.2012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597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8305" y="963548"/>
            <a:ext cx="1286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Указ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Президента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РФ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r>
              <a:rPr sz="12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07.05.2012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599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7069" y="946784"/>
            <a:ext cx="12865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Указ</a:t>
            </a:r>
            <a:r>
              <a:rPr sz="12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Президента</a:t>
            </a:r>
            <a:r>
              <a:rPr sz="12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РФ</a:t>
            </a:r>
            <a:endParaRPr sz="12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от 07.05.2018</a:t>
            </a:r>
            <a:r>
              <a:rPr sz="12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2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200" b="1" spc="-25" dirty="0">
                <a:solidFill>
                  <a:srgbClr val="7B354D"/>
                </a:solidFill>
                <a:latin typeface="Arial Narrow"/>
                <a:cs typeface="Arial Narrow"/>
              </a:rPr>
              <a:t>204</a:t>
            </a:r>
            <a:endParaRPr sz="1200">
              <a:latin typeface="Arial Narrow"/>
              <a:cs typeface="Arial Narrow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7544" y="1414271"/>
            <a:ext cx="1484376" cy="20970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4071" y="1380743"/>
            <a:ext cx="1517903" cy="21518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4503" y="1356359"/>
            <a:ext cx="1639824" cy="231952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96392" y="2228850"/>
            <a:ext cx="4385945" cy="2821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325120">
              <a:lnSpc>
                <a:spcPct val="100000"/>
              </a:lnSpc>
              <a:spcBef>
                <a:spcPts val="100"/>
              </a:spcBef>
              <a:buSzPct val="90909"/>
              <a:buFont typeface="Wingdings"/>
              <a:buChar char=""/>
              <a:tabLst>
                <a:tab pos="140970" algn="l"/>
              </a:tabLst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Федеральный</a:t>
            </a:r>
            <a:r>
              <a:rPr sz="11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Закон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«Об</a:t>
            </a:r>
            <a:r>
              <a:rPr sz="11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образовании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Российской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Федерации»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50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 273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–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ФЗ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29.12.2012г.</a:t>
            </a:r>
            <a:endParaRPr sz="1100">
              <a:latin typeface="Arial Narrow"/>
              <a:cs typeface="Arial Narrow"/>
            </a:endParaRPr>
          </a:p>
          <a:p>
            <a:pPr marL="140335" indent="-111125">
              <a:lnSpc>
                <a:spcPct val="100000"/>
              </a:lnSpc>
              <a:spcBef>
                <a:spcPts val="965"/>
              </a:spcBef>
              <a:buSzPct val="90909"/>
              <a:buFont typeface="Wingdings"/>
              <a:buChar char=""/>
              <a:tabLst>
                <a:tab pos="140970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Приказ</a:t>
            </a:r>
            <a:r>
              <a:rPr sz="11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Министерства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труда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1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социальной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защиты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России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endParaRPr sz="110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18.10.2013г.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 №</a:t>
            </a:r>
            <a:r>
              <a:rPr sz="11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544н</a:t>
            </a:r>
            <a:r>
              <a:rPr sz="11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«Об</a:t>
            </a:r>
            <a:r>
              <a:rPr sz="1100" b="1" spc="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утверждении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стандарта</a:t>
            </a:r>
            <a:endParaRPr sz="110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«Педагог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(педагогическая</a:t>
            </a:r>
            <a:r>
              <a:rPr sz="11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деятельность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1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сфере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дошкольного,</a:t>
            </a:r>
            <a:endParaRPr sz="110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начального</a:t>
            </a:r>
            <a:r>
              <a:rPr sz="1100" b="1" spc="-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общего,</a:t>
            </a:r>
            <a:r>
              <a:rPr sz="11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основного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общего,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среднего</a:t>
            </a:r>
            <a:r>
              <a:rPr sz="1100" b="1" spc="-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общего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образования;</a:t>
            </a:r>
            <a:endParaRPr sz="1100">
              <a:latin typeface="Arial Narrow"/>
              <a:cs typeface="Arial Narrow"/>
            </a:endParaRPr>
          </a:p>
          <a:p>
            <a:pPr marL="29845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воспитатель,</a:t>
            </a:r>
            <a:r>
              <a:rPr sz="11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учитель)»</a:t>
            </a:r>
            <a:endParaRPr sz="1100">
              <a:latin typeface="Arial Narrow"/>
              <a:cs typeface="Arial Narrow"/>
            </a:endParaRPr>
          </a:p>
          <a:p>
            <a:pPr marL="12700" marR="185420">
              <a:lnSpc>
                <a:spcPct val="100000"/>
              </a:lnSpc>
              <a:spcBef>
                <a:spcPts val="280"/>
              </a:spcBef>
              <a:buSzPct val="90909"/>
              <a:buFont typeface="Wingdings"/>
              <a:buChar char=""/>
              <a:tabLst>
                <a:tab pos="123825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Приказ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Министерства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здравоохранения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100" b="1" spc="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социального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РФ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от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26.08.2010г.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№ 761н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«Об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утверждении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Единого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квалификационного</a:t>
            </a:r>
            <a:endParaRPr sz="1100">
              <a:latin typeface="Arial Narrow"/>
              <a:cs typeface="Arial Narrow"/>
            </a:endParaRPr>
          </a:p>
          <a:p>
            <a:pPr marL="12700" marR="337820" algn="just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справочника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 должностей</a:t>
            </a:r>
            <a:r>
              <a:rPr sz="11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руководителей,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специалистов</a:t>
            </a:r>
            <a:r>
              <a:rPr sz="11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r>
              <a:rPr sz="11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служащих»,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раздел</a:t>
            </a:r>
            <a:r>
              <a:rPr sz="11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«Квалификационные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характеристики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 должностей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работников образования»</a:t>
            </a:r>
            <a:endParaRPr sz="1100">
              <a:latin typeface="Arial Narrow"/>
              <a:cs typeface="Arial Narrow"/>
            </a:endParaRPr>
          </a:p>
          <a:p>
            <a:pPr marL="123189" indent="-111125">
              <a:lnSpc>
                <a:spcPct val="100000"/>
              </a:lnSpc>
              <a:spcBef>
                <a:spcPts val="965"/>
              </a:spcBef>
              <a:buSzPct val="90909"/>
              <a:buFont typeface="Wingdings"/>
              <a:buChar char=""/>
              <a:tabLst>
                <a:tab pos="123825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Указ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президента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РФ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от 7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мая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2018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года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национальных</a:t>
            </a:r>
            <a:r>
              <a:rPr sz="11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целях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50" dirty="0">
                <a:solidFill>
                  <a:srgbClr val="7B354D"/>
                </a:solidFill>
                <a:latin typeface="Arial Narrow"/>
                <a:cs typeface="Arial Narrow"/>
              </a:rPr>
              <a:t>и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стратегических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задачах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Российской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Федерации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на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период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до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2024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года»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4884" y="2254453"/>
            <a:ext cx="3559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035" indent="-14097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153670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Указ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губернатора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Тульской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области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11.12.2013 №197»Об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утверждении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Положения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</a:t>
            </a:r>
            <a:r>
              <a:rPr sz="11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наставничестве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100" b="1" spc="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органах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исполнительной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власти</a:t>
            </a:r>
            <a:r>
              <a:rPr sz="11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и аппарате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правительства Тульской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области»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4884" y="3093466"/>
            <a:ext cx="363791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ct val="100000"/>
              </a:lnSpc>
              <a:spcBef>
                <a:spcPts val="100"/>
              </a:spcBef>
              <a:buSzPct val="90909"/>
              <a:buFont typeface="Wingdings"/>
              <a:buChar char=""/>
              <a:tabLst>
                <a:tab pos="123825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Региональный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проект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МО</a:t>
            </a:r>
            <a:r>
              <a:rPr sz="11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ТО</a:t>
            </a:r>
            <a:r>
              <a:rPr sz="1100" b="1" spc="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«Наставничество: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новые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грани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профессионализма».</a:t>
            </a:r>
            <a:r>
              <a:rPr sz="11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Приказ</a:t>
            </a:r>
            <a:r>
              <a:rPr sz="11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МО</a:t>
            </a:r>
            <a:r>
              <a:rPr sz="11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ТО от</a:t>
            </a:r>
            <a:r>
              <a:rPr sz="1100" b="1" spc="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03.10.2018</a:t>
            </a:r>
            <a:r>
              <a:rPr sz="1100" b="1" spc="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№1321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4884" y="3581527"/>
            <a:ext cx="394081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indent="-111125">
              <a:lnSpc>
                <a:spcPct val="100000"/>
              </a:lnSpc>
              <a:spcBef>
                <a:spcPts val="100"/>
              </a:spcBef>
              <a:buSzPct val="90909"/>
              <a:buFont typeface="Wingdings"/>
              <a:buChar char=""/>
              <a:tabLst>
                <a:tab pos="123825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Приказ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Министерства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Тульской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области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1419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от</a:t>
            </a:r>
            <a:endParaRPr sz="11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10.10.2019г.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«Об</a:t>
            </a:r>
            <a:r>
              <a:rPr sz="1100" b="1" spc="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утверждении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концепции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непрерывного</a:t>
            </a:r>
            <a:endParaRPr sz="1100">
              <a:latin typeface="Arial Narrow"/>
              <a:cs typeface="Arial Narrow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развития</a:t>
            </a:r>
            <a:r>
              <a:rPr sz="1100" b="1" spc="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педагогических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работников</a:t>
            </a:r>
            <a:r>
              <a:rPr sz="1100" b="1" spc="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Тульской области»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94884" y="4420311"/>
            <a:ext cx="386016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0909"/>
              <a:buFont typeface="Wingdings"/>
              <a:buChar char=""/>
              <a:tabLst>
                <a:tab pos="123825" algn="l"/>
              </a:tabLst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Приказ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Министерства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образования</a:t>
            </a:r>
            <a:r>
              <a:rPr sz="11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Тульской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области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1772</a:t>
            </a:r>
            <a:r>
              <a:rPr sz="11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25" dirty="0">
                <a:solidFill>
                  <a:srgbClr val="7B354D"/>
                </a:solidFill>
                <a:latin typeface="Arial Narrow"/>
                <a:cs typeface="Arial Narrow"/>
              </a:rPr>
              <a:t>от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25.12.2019г.</a:t>
            </a:r>
            <a:r>
              <a:rPr sz="11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«О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реализации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регионального</a:t>
            </a:r>
            <a:r>
              <a:rPr sz="1100" b="1" spc="-4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проекта “I-SMART</a:t>
            </a:r>
            <a:r>
              <a:rPr sz="11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Skills- инжиниринг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в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образовании” в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рамках</a:t>
            </a:r>
            <a:r>
              <a:rPr sz="11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апробации региональной</a:t>
            </a:r>
            <a:endParaRPr sz="1100">
              <a:latin typeface="Arial Narrow"/>
              <a:cs typeface="Arial Narrow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модели</a:t>
            </a:r>
            <a:r>
              <a:rPr sz="11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института</a:t>
            </a:r>
            <a:r>
              <a:rPr sz="1100" b="1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100" b="1" spc="-10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наставничества»</a:t>
            </a:r>
            <a:endParaRPr sz="1100">
              <a:latin typeface="Arial Narrow"/>
              <a:cs typeface="Arial Narrow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2984" y="201167"/>
            <a:ext cx="1400429" cy="159854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522464" y="0"/>
            <a:ext cx="1292225" cy="1188720"/>
            <a:chOff x="7522464" y="0"/>
            <a:chExt cx="1292225" cy="1188720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22464" y="0"/>
              <a:ext cx="1291971" cy="11882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9936" y="121919"/>
              <a:ext cx="615696" cy="73761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825740" y="77723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4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8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776" y="149351"/>
            <a:ext cx="8449310" cy="763905"/>
            <a:chOff x="493776" y="149351"/>
            <a:chExt cx="8449310" cy="763905"/>
          </a:xfrm>
        </p:grpSpPr>
        <p:sp>
          <p:nvSpPr>
            <p:cNvPr id="3" name="object 3"/>
            <p:cNvSpPr/>
            <p:nvPr/>
          </p:nvSpPr>
          <p:spPr>
            <a:xfrm>
              <a:off x="493776" y="149351"/>
              <a:ext cx="8449310" cy="570230"/>
            </a:xfrm>
            <a:custGeom>
              <a:avLst/>
              <a:gdLst/>
              <a:ahLst/>
              <a:cxnLst/>
              <a:rect l="l" t="t" r="r" b="b"/>
              <a:pathLst>
                <a:path w="8449310" h="570230">
                  <a:moveTo>
                    <a:pt x="8449056" y="0"/>
                  </a:moveTo>
                  <a:lnTo>
                    <a:pt x="184048" y="0"/>
                  </a:lnTo>
                  <a:lnTo>
                    <a:pt x="0" y="569976"/>
                  </a:lnTo>
                  <a:lnTo>
                    <a:pt x="8265033" y="569976"/>
                  </a:lnTo>
                  <a:lnTo>
                    <a:pt x="84490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176" y="298703"/>
              <a:ext cx="8110855" cy="439420"/>
            </a:xfrm>
            <a:custGeom>
              <a:avLst/>
              <a:gdLst/>
              <a:ahLst/>
              <a:cxnLst/>
              <a:rect l="l" t="t" r="r" b="b"/>
              <a:pathLst>
                <a:path w="8110855" h="439420">
                  <a:moveTo>
                    <a:pt x="8110728" y="0"/>
                  </a:moveTo>
                  <a:lnTo>
                    <a:pt x="141719" y="0"/>
                  </a:lnTo>
                  <a:lnTo>
                    <a:pt x="0" y="438912"/>
                  </a:lnTo>
                  <a:lnTo>
                    <a:pt x="7968996" y="438912"/>
                  </a:lnTo>
                  <a:lnTo>
                    <a:pt x="811072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99" y="234734"/>
              <a:ext cx="2866390" cy="6780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58083" y="316814"/>
            <a:ext cx="2487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ЛОКАЛЬНЫЕ</a:t>
            </a:r>
            <a:r>
              <a:rPr sz="2400" spc="-50" dirty="0"/>
              <a:t> </a:t>
            </a:r>
            <a:r>
              <a:rPr sz="2400" spc="-20" dirty="0"/>
              <a:t>АКТЫ</a:t>
            </a:r>
            <a:endParaRPr sz="2400"/>
          </a:p>
        </p:txBody>
      </p:sp>
      <p:grpSp>
        <p:nvGrpSpPr>
          <p:cNvPr id="7" name="object 7"/>
          <p:cNvGrpSpPr/>
          <p:nvPr/>
        </p:nvGrpSpPr>
        <p:grpSpPr>
          <a:xfrm>
            <a:off x="691895" y="0"/>
            <a:ext cx="7760334" cy="1720850"/>
            <a:chOff x="691895" y="0"/>
            <a:chExt cx="7760334" cy="17208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895" y="115823"/>
              <a:ext cx="1397381" cy="160464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751" y="0"/>
              <a:ext cx="1291971" cy="12125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07224" y="146303"/>
              <a:ext cx="615696" cy="7376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463027" y="102107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2" y="0"/>
                  </a:lnTo>
                  <a:lnTo>
                    <a:pt x="704342" y="681354"/>
                  </a:lnTo>
                  <a:lnTo>
                    <a:pt x="693166" y="736473"/>
                  </a:lnTo>
                  <a:lnTo>
                    <a:pt x="661289" y="783208"/>
                  </a:lnTo>
                  <a:lnTo>
                    <a:pt x="614679" y="814958"/>
                  </a:lnTo>
                  <a:lnTo>
                    <a:pt x="559435" y="826135"/>
                  </a:lnTo>
                  <a:lnTo>
                    <a:pt x="0" y="826135"/>
                  </a:lnTo>
                  <a:lnTo>
                    <a:pt x="0" y="144906"/>
                  </a:lnTo>
                  <a:lnTo>
                    <a:pt x="2667" y="117728"/>
                  </a:lnTo>
                  <a:lnTo>
                    <a:pt x="25019" y="64388"/>
                  </a:lnTo>
                  <a:lnTo>
                    <a:pt x="64389" y="25018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6976" y="1457655"/>
            <a:ext cx="7712709" cy="304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8888"/>
              <a:buFont typeface="Wingdings"/>
              <a:buChar char=""/>
              <a:tabLst>
                <a:tab pos="22034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Положение</a:t>
            </a:r>
            <a:r>
              <a:rPr sz="1800" b="1" spc="-3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наставничестве</a:t>
            </a:r>
            <a:r>
              <a:rPr sz="1800" b="1" spc="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3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58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«Поколение</a:t>
            </a:r>
            <a:endParaRPr sz="1800">
              <a:latin typeface="Arial Narrow"/>
              <a:cs typeface="Arial Narrow"/>
            </a:endParaRPr>
          </a:p>
          <a:p>
            <a:pPr marL="2228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  <a:p>
            <a:pPr marL="295910" indent="-283845">
              <a:lnSpc>
                <a:spcPct val="100000"/>
              </a:lnSpc>
              <a:buFont typeface="Wingdings"/>
              <a:buChar char=""/>
              <a:tabLst>
                <a:tab pos="29654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Положение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программе</a:t>
            </a:r>
            <a:r>
              <a:rPr sz="1800" b="1" spc="-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1800" b="1" spc="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 ЦО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endParaRPr sz="1800">
              <a:latin typeface="Arial Narrow"/>
              <a:cs typeface="Arial Narrow"/>
            </a:endParaRPr>
          </a:p>
          <a:p>
            <a:pPr marL="274320">
              <a:lnSpc>
                <a:spcPct val="100000"/>
              </a:lnSpc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«Поколение</a:t>
            </a:r>
            <a:r>
              <a:rPr sz="1800" b="1" spc="-4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  <a:p>
            <a:pPr marL="243840" indent="-23177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4447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Программа</a:t>
            </a:r>
            <a:r>
              <a:rPr sz="1800" b="1" spc="-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1800" b="1" spc="7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39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58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«Поколение</a:t>
            </a:r>
            <a:endParaRPr sz="1800">
              <a:latin typeface="Arial Narrow"/>
              <a:cs typeface="Arial Narrow"/>
            </a:endParaRPr>
          </a:p>
          <a:p>
            <a:pPr marL="222885">
              <a:lnSpc>
                <a:spcPct val="100000"/>
              </a:lnSpc>
            </a:pP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  <a:p>
            <a:pPr marL="243840" indent="-231775">
              <a:lnSpc>
                <a:spcPct val="100000"/>
              </a:lnSpc>
              <a:buFont typeface="Wingdings"/>
              <a:buChar char=""/>
              <a:tabLst>
                <a:tab pos="24447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Положение</a:t>
            </a:r>
            <a:r>
              <a:rPr sz="18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Школе</a:t>
            </a:r>
            <a:r>
              <a:rPr sz="1800" b="1" spc="-3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1800" b="1" spc="5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«Траектория»</a:t>
            </a:r>
            <a:endParaRPr sz="1800">
              <a:latin typeface="Arial Narrow"/>
              <a:cs typeface="Arial Narrow"/>
            </a:endParaRPr>
          </a:p>
          <a:p>
            <a:pPr marL="222885">
              <a:lnSpc>
                <a:spcPct val="100000"/>
              </a:lnSpc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3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«Поколение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  <a:p>
            <a:pPr marL="243840" indent="-23177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4447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Программа</a:t>
            </a:r>
            <a:r>
              <a:rPr sz="1800" b="1" spc="-6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Школы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наставничества</a:t>
            </a:r>
            <a:r>
              <a:rPr sz="1800" b="1" spc="6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«Траектория»</a:t>
            </a:r>
            <a:endParaRPr sz="1800">
              <a:latin typeface="Arial Narrow"/>
              <a:cs typeface="Arial Narrow"/>
            </a:endParaRPr>
          </a:p>
          <a:p>
            <a:pPr marL="222885">
              <a:lnSpc>
                <a:spcPct val="100000"/>
              </a:lnSpc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3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«Поколение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  <a:p>
            <a:pPr marL="243840" indent="-231775">
              <a:lnSpc>
                <a:spcPct val="100000"/>
              </a:lnSpc>
              <a:buFont typeface="Wingdings"/>
              <a:buChar char=""/>
              <a:tabLst>
                <a:tab pos="244475" algn="l"/>
              </a:tabLst>
            </a:pP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Положение</a:t>
            </a:r>
            <a:r>
              <a:rPr sz="1800" b="1" spc="-2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о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пуле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лучших</a:t>
            </a:r>
            <a:r>
              <a:rPr sz="1800" b="1" spc="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наставников</a:t>
            </a:r>
            <a:r>
              <a:rPr sz="1800" b="1" spc="1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МБОУ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ЦО</a:t>
            </a:r>
            <a:r>
              <a:rPr sz="1800" b="1" spc="-1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№</a:t>
            </a:r>
            <a:r>
              <a:rPr sz="1800" b="1" spc="38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58</a:t>
            </a:r>
            <a:r>
              <a:rPr sz="1800" b="1" spc="-5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dirty="0">
                <a:solidFill>
                  <a:srgbClr val="7B354D"/>
                </a:solidFill>
                <a:latin typeface="Arial Narrow"/>
                <a:cs typeface="Arial Narrow"/>
              </a:rPr>
              <a:t>«Поколение</a:t>
            </a:r>
            <a:r>
              <a:rPr sz="1800" b="1" spc="-20" dirty="0">
                <a:solidFill>
                  <a:srgbClr val="7B354D"/>
                </a:solidFill>
                <a:latin typeface="Arial Narrow"/>
                <a:cs typeface="Arial Narrow"/>
              </a:rPr>
              <a:t> </a:t>
            </a:r>
            <a:r>
              <a:rPr sz="1800" b="1" spc="-10" dirty="0">
                <a:solidFill>
                  <a:srgbClr val="7B354D"/>
                </a:solidFill>
                <a:latin typeface="Arial Narrow"/>
                <a:cs typeface="Arial Narrow"/>
              </a:rPr>
              <a:t>будущего»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88023" y="1630705"/>
            <a:ext cx="2803525" cy="2645410"/>
            <a:chOff x="6288023" y="1630705"/>
            <a:chExt cx="2803525" cy="264541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88023" y="1630705"/>
              <a:ext cx="2803398" cy="26449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6143" y="1828799"/>
              <a:ext cx="2231136" cy="20726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942"/>
            <a:ext cx="9135110" cy="873125"/>
            <a:chOff x="0" y="124942"/>
            <a:chExt cx="9135110" cy="873125"/>
          </a:xfrm>
        </p:grpSpPr>
        <p:sp>
          <p:nvSpPr>
            <p:cNvPr id="3" name="object 3"/>
            <p:cNvSpPr/>
            <p:nvPr/>
          </p:nvSpPr>
          <p:spPr>
            <a:xfrm>
              <a:off x="0" y="140207"/>
              <a:ext cx="9135110" cy="573405"/>
            </a:xfrm>
            <a:custGeom>
              <a:avLst/>
              <a:gdLst/>
              <a:ahLst/>
              <a:cxnLst/>
              <a:rect l="l" t="t" r="r" b="b"/>
              <a:pathLst>
                <a:path w="9135110" h="573405">
                  <a:moveTo>
                    <a:pt x="9134856" y="0"/>
                  </a:moveTo>
                  <a:lnTo>
                    <a:pt x="185039" y="0"/>
                  </a:lnTo>
                  <a:lnTo>
                    <a:pt x="0" y="573024"/>
                  </a:lnTo>
                  <a:lnTo>
                    <a:pt x="8949817" y="573024"/>
                  </a:lnTo>
                  <a:lnTo>
                    <a:pt x="9134856" y="0"/>
                  </a:lnTo>
                  <a:close/>
                </a:path>
              </a:pathLst>
            </a:custGeom>
            <a:solidFill>
              <a:srgbClr val="AA7C8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4" y="176783"/>
              <a:ext cx="8705215" cy="680085"/>
            </a:xfrm>
            <a:custGeom>
              <a:avLst/>
              <a:gdLst/>
              <a:ahLst/>
              <a:cxnLst/>
              <a:rect l="l" t="t" r="r" b="b"/>
              <a:pathLst>
                <a:path w="8705215" h="680085">
                  <a:moveTo>
                    <a:pt x="8705088" y="0"/>
                  </a:moveTo>
                  <a:lnTo>
                    <a:pt x="219481" y="0"/>
                  </a:lnTo>
                  <a:lnTo>
                    <a:pt x="0" y="679703"/>
                  </a:lnTo>
                  <a:lnTo>
                    <a:pt x="8485632" y="679703"/>
                  </a:lnTo>
                  <a:lnTo>
                    <a:pt x="8705088" y="0"/>
                  </a:lnTo>
                  <a:close/>
                </a:path>
              </a:pathLst>
            </a:custGeom>
            <a:solidFill>
              <a:srgbClr val="8D5D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5544" y="124942"/>
              <a:ext cx="5676646" cy="57127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6816" y="426694"/>
              <a:ext cx="574370" cy="5712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8464" y="426694"/>
              <a:ext cx="492048" cy="57127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7816" y="426694"/>
              <a:ext cx="4817109" cy="57127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35657" y="195452"/>
            <a:ext cx="5359400" cy="631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390"/>
              </a:lnSpc>
              <a:spcBef>
                <a:spcPts val="90"/>
              </a:spcBef>
            </a:pPr>
            <a:r>
              <a:rPr dirty="0"/>
              <a:t>СООБЩЕСТВО</a:t>
            </a:r>
            <a:r>
              <a:rPr spc="-45" dirty="0"/>
              <a:t> </a:t>
            </a:r>
            <a:r>
              <a:rPr dirty="0"/>
              <a:t>НАСТАВНИКОВ</a:t>
            </a:r>
            <a:r>
              <a:rPr spc="-60" dirty="0"/>
              <a:t> </a:t>
            </a:r>
            <a:r>
              <a:rPr dirty="0"/>
              <a:t>И</a:t>
            </a:r>
            <a:r>
              <a:rPr spc="-100" dirty="0"/>
              <a:t> </a:t>
            </a:r>
            <a:r>
              <a:rPr spc="-10" dirty="0"/>
              <a:t>НАСТАВЛЯЕМЫХ</a:t>
            </a:r>
          </a:p>
          <a:p>
            <a:pPr algn="ctr">
              <a:lnSpc>
                <a:spcPts val="2390"/>
              </a:lnSpc>
            </a:pPr>
            <a:r>
              <a:rPr dirty="0"/>
              <a:t>«3D»</a:t>
            </a:r>
            <a:r>
              <a:rPr spc="-105" dirty="0"/>
              <a:t> </a:t>
            </a:r>
            <a:r>
              <a:rPr dirty="0"/>
              <a:t>(ДВИЖЕНИЕ.</a:t>
            </a:r>
            <a:r>
              <a:rPr spc="-45" dirty="0"/>
              <a:t> </a:t>
            </a:r>
            <a:r>
              <a:rPr dirty="0"/>
              <a:t>ДЕЙСТВИЕ.</a:t>
            </a:r>
            <a:r>
              <a:rPr spc="-65" dirty="0"/>
              <a:t> </a:t>
            </a:r>
            <a:r>
              <a:rPr spc="-10" dirty="0"/>
              <a:t>ДОСТИЖЕНИЕ)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2410967" y="2474935"/>
            <a:ext cx="6591300" cy="2592705"/>
            <a:chOff x="2410967" y="2474935"/>
            <a:chExt cx="6591300" cy="259270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0967" y="2474935"/>
              <a:ext cx="6591173" cy="259219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9575" y="2538958"/>
              <a:ext cx="1534541" cy="43715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519933" y="2580208"/>
            <a:ext cx="6384925" cy="23723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885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Обеспечивает</a:t>
            </a:r>
            <a:endParaRPr sz="1600">
              <a:latin typeface="Arial Narrow"/>
              <a:cs typeface="Arial Narrow"/>
            </a:endParaRPr>
          </a:p>
          <a:p>
            <a:pPr marL="113030" indent="-100965" algn="just">
              <a:lnSpc>
                <a:spcPts val="1839"/>
              </a:lnSpc>
              <a:buChar char="-"/>
              <a:tabLst>
                <a:tab pos="113664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организацию</a:t>
            </a:r>
            <a:r>
              <a:rPr sz="16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взаимодействия</a:t>
            </a:r>
            <a:r>
              <a:rPr sz="1600" b="1" spc="-6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участников</a:t>
            </a:r>
            <a:r>
              <a:rPr sz="1600" b="1" spc="-5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педагогического</a:t>
            </a:r>
            <a:r>
              <a:rPr sz="1600" b="1" spc="-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процесса;</a:t>
            </a:r>
            <a:endParaRPr sz="1600">
              <a:latin typeface="Arial Narrow"/>
              <a:cs typeface="Arial Narrow"/>
            </a:endParaRPr>
          </a:p>
          <a:p>
            <a:pPr marL="12700" marR="5080" algn="just">
              <a:lnSpc>
                <a:spcPct val="95900"/>
              </a:lnSpc>
              <a:spcBef>
                <a:spcPts val="30"/>
              </a:spcBef>
              <a:buChar char="-"/>
              <a:tabLst>
                <a:tab pos="208279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формирование</a:t>
            </a:r>
            <a:r>
              <a:rPr sz="1600" b="1" spc="16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и</a:t>
            </a:r>
            <a:r>
              <a:rPr sz="1600" b="1" spc="15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сохранение</a:t>
            </a:r>
            <a:r>
              <a:rPr sz="1600" b="1" spc="17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единого</a:t>
            </a:r>
            <a:r>
              <a:rPr sz="1600" b="1" spc="15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информационного</a:t>
            </a:r>
            <a:r>
              <a:rPr sz="1600" b="1" spc="16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поля.</a:t>
            </a:r>
            <a:r>
              <a:rPr sz="1600" b="1" spc="14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spc="-25" dirty="0">
                <a:solidFill>
                  <a:srgbClr val="001F5F"/>
                </a:solidFill>
                <a:latin typeface="Arial Narrow"/>
                <a:cs typeface="Arial Narrow"/>
              </a:rPr>
              <a:t>Это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достигается</a:t>
            </a:r>
            <a:r>
              <a:rPr sz="1600" b="1" spc="15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благодаря</a:t>
            </a:r>
            <a:r>
              <a:rPr sz="1600" b="1" spc="15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активному</a:t>
            </a:r>
            <a:r>
              <a:rPr sz="1600" b="1" spc="16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обмену</a:t>
            </a:r>
            <a:r>
              <a:rPr sz="1600" b="1" spc="16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опытом</a:t>
            </a:r>
            <a:r>
              <a:rPr sz="1600" b="1" spc="16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между</a:t>
            </a:r>
            <a:r>
              <a:rPr sz="1600" b="1" spc="17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педагогами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центра</a:t>
            </a:r>
            <a:r>
              <a:rPr sz="1600" b="1" spc="4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образования,</a:t>
            </a:r>
            <a:r>
              <a:rPr sz="1600" b="1" spc="409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а</a:t>
            </a:r>
            <a:r>
              <a:rPr sz="1600" b="1" spc="4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также</a:t>
            </a:r>
            <a:r>
              <a:rPr sz="1600" b="1" spc="4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за</a:t>
            </a:r>
            <a:r>
              <a:rPr sz="1600" b="1" spc="4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счет</a:t>
            </a:r>
            <a:r>
              <a:rPr sz="1600" b="1" spc="4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внедрения</a:t>
            </a:r>
            <a:r>
              <a:rPr sz="1600" b="1" spc="4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механизмов</a:t>
            </a:r>
            <a:r>
              <a:rPr sz="1600" b="1" spc="4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открытой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оценки</a:t>
            </a:r>
            <a:r>
              <a:rPr sz="16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6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опыта</a:t>
            </a:r>
            <a:r>
              <a:rPr sz="1600" b="1" spc="-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педагога;</a:t>
            </a:r>
            <a:endParaRPr sz="1600">
              <a:latin typeface="Arial Narrow"/>
              <a:cs typeface="Arial Narrow"/>
            </a:endParaRPr>
          </a:p>
          <a:p>
            <a:pPr marL="213360" indent="-201295" algn="just">
              <a:lnSpc>
                <a:spcPts val="1789"/>
              </a:lnSpc>
              <a:buChar char="-"/>
              <a:tabLst>
                <a:tab pos="213995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получение</a:t>
            </a:r>
            <a:r>
              <a:rPr sz="1600" b="1" spc="19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педагогами</a:t>
            </a:r>
            <a:r>
              <a:rPr sz="1600" b="1" spc="19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методической</a:t>
            </a:r>
            <a:r>
              <a:rPr sz="1600" b="1" spc="195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поддержки</a:t>
            </a:r>
            <a:r>
              <a:rPr sz="1600" b="1" spc="19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коллег</a:t>
            </a:r>
            <a:r>
              <a:rPr sz="1600" b="1" spc="18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600" b="1" spc="190" dirty="0">
                <a:solidFill>
                  <a:srgbClr val="001F5F"/>
                </a:solidFill>
                <a:latin typeface="Arial Narrow"/>
                <a:cs typeface="Arial Narrow"/>
              </a:rPr>
              <a:t> 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области</a:t>
            </a:r>
            <a:endParaRPr sz="1600">
              <a:latin typeface="Arial Narrow"/>
              <a:cs typeface="Arial Narrow"/>
            </a:endParaRPr>
          </a:p>
          <a:p>
            <a:pPr marL="12700" algn="just">
              <a:lnSpc>
                <a:spcPts val="1835"/>
              </a:lnSpc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современных</a:t>
            </a:r>
            <a:r>
              <a:rPr sz="16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образовательных</a:t>
            </a:r>
            <a:r>
              <a:rPr sz="16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инноваций;</a:t>
            </a:r>
            <a:endParaRPr sz="1600">
              <a:latin typeface="Arial Narrow"/>
              <a:cs typeface="Arial Narrow"/>
            </a:endParaRPr>
          </a:p>
          <a:p>
            <a:pPr marL="121920" indent="-109855" algn="just">
              <a:lnSpc>
                <a:spcPts val="1835"/>
              </a:lnSpc>
              <a:buChar char="-"/>
              <a:tabLst>
                <a:tab pos="122555" algn="l"/>
              </a:tabLst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обеспечение</a:t>
            </a:r>
            <a:r>
              <a:rPr sz="1600" b="1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вхождение</a:t>
            </a:r>
            <a:r>
              <a:rPr sz="1600" b="1" spc="4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педагогов</a:t>
            </a:r>
            <a:r>
              <a:rPr sz="1600" b="1" spc="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в</a:t>
            </a:r>
            <a:r>
              <a:rPr sz="1600" b="1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группы</a:t>
            </a:r>
            <a:r>
              <a:rPr sz="1600" b="1" spc="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новаторов,</a:t>
            </a:r>
            <a:r>
              <a:rPr sz="1600" b="1" spc="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способствующих</a:t>
            </a:r>
            <a:endParaRPr sz="1600">
              <a:latin typeface="Arial Narrow"/>
              <a:cs typeface="Arial Narrow"/>
            </a:endParaRPr>
          </a:p>
          <a:p>
            <a:pPr marL="12700" algn="just">
              <a:lnSpc>
                <a:spcPts val="1885"/>
              </a:lnSpc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повышению</a:t>
            </a:r>
            <a:r>
              <a:rPr sz="1600" b="1" spc="-4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эффективности</a:t>
            </a:r>
            <a:r>
              <a:rPr sz="16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образовательного</a:t>
            </a:r>
            <a:r>
              <a:rPr sz="1600" b="1" spc="-1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процесса.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10967" y="1030223"/>
            <a:ext cx="6591300" cy="1467485"/>
            <a:chOff x="2410967" y="1030223"/>
            <a:chExt cx="6591300" cy="146748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0967" y="1030223"/>
              <a:ext cx="6591173" cy="1467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9255" y="1109446"/>
              <a:ext cx="732828" cy="43715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541270" y="1148029"/>
            <a:ext cx="6334760" cy="6889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110"/>
              </a:spcBef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Цель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– создание</a:t>
            </a:r>
            <a:r>
              <a:rPr sz="1600" b="1" spc="-2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условий</a:t>
            </a:r>
            <a:r>
              <a:rPr sz="16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для</a:t>
            </a:r>
            <a:r>
              <a:rPr sz="16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непрерывного</a:t>
            </a:r>
            <a:r>
              <a:rPr sz="1600" b="1" spc="-5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профессионального</a:t>
            </a:r>
            <a:r>
              <a:rPr sz="1600" b="1" spc="-7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развития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ts val="1645"/>
              </a:lnSpc>
            </a:pP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педагогов</a:t>
            </a:r>
            <a:r>
              <a:rPr sz="1600" b="1" spc="-7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центра</a:t>
            </a:r>
            <a:r>
              <a:rPr sz="16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образования,</a:t>
            </a:r>
            <a:r>
              <a:rPr sz="16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распространение</a:t>
            </a:r>
            <a:r>
              <a:rPr sz="1600" b="1" spc="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успешных</a:t>
            </a:r>
            <a:endParaRPr sz="1600">
              <a:latin typeface="Arial Narrow"/>
              <a:cs typeface="Arial Narrow"/>
            </a:endParaRPr>
          </a:p>
          <a:p>
            <a:pPr algn="ctr">
              <a:lnSpc>
                <a:spcPts val="1775"/>
              </a:lnSpc>
            </a:pP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педагогических</a:t>
            </a:r>
            <a:r>
              <a:rPr sz="1600" b="1" spc="-6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практик,</a:t>
            </a:r>
            <a:r>
              <a:rPr sz="1600" b="1" spc="3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поддержка</a:t>
            </a:r>
            <a:r>
              <a:rPr sz="1600" b="1" spc="-30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 Narrow"/>
                <a:cs typeface="Arial Narrow"/>
              </a:rPr>
              <a:t>новых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образовательных</a:t>
            </a:r>
            <a:r>
              <a:rPr sz="1600" b="1" spc="-25" dirty="0">
                <a:solidFill>
                  <a:srgbClr val="001F5F"/>
                </a:solidFill>
                <a:latin typeface="Arial Narrow"/>
                <a:cs typeface="Arial Narrow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 Narrow"/>
                <a:cs typeface="Arial Narrow"/>
              </a:rPr>
              <a:t>инициатив.</a:t>
            </a:r>
            <a:endParaRPr sz="1600">
              <a:latin typeface="Arial Narrow"/>
              <a:cs typeface="Arial Narrow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522464" y="0"/>
            <a:ext cx="1292225" cy="1188720"/>
            <a:chOff x="7522464" y="0"/>
            <a:chExt cx="1292225" cy="118872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2464" y="0"/>
              <a:ext cx="1291971" cy="11882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9936" y="121919"/>
              <a:ext cx="615696" cy="73761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25740" y="77723"/>
              <a:ext cx="704850" cy="826135"/>
            </a:xfrm>
            <a:custGeom>
              <a:avLst/>
              <a:gdLst/>
              <a:ahLst/>
              <a:cxnLst/>
              <a:rect l="l" t="t" r="r" b="b"/>
              <a:pathLst>
                <a:path w="704850" h="826135">
                  <a:moveTo>
                    <a:pt x="144906" y="0"/>
                  </a:moveTo>
                  <a:lnTo>
                    <a:pt x="704341" y="0"/>
                  </a:lnTo>
                  <a:lnTo>
                    <a:pt x="704341" y="681354"/>
                  </a:lnTo>
                  <a:lnTo>
                    <a:pt x="693165" y="736473"/>
                  </a:lnTo>
                  <a:lnTo>
                    <a:pt x="661288" y="783209"/>
                  </a:lnTo>
                  <a:lnTo>
                    <a:pt x="614679" y="814959"/>
                  </a:lnTo>
                  <a:lnTo>
                    <a:pt x="559434" y="826135"/>
                  </a:lnTo>
                  <a:lnTo>
                    <a:pt x="0" y="826135"/>
                  </a:lnTo>
                  <a:lnTo>
                    <a:pt x="0" y="144907"/>
                  </a:lnTo>
                  <a:lnTo>
                    <a:pt x="2666" y="117728"/>
                  </a:lnTo>
                  <a:lnTo>
                    <a:pt x="25018" y="64388"/>
                  </a:lnTo>
                  <a:lnTo>
                    <a:pt x="64388" y="25019"/>
                  </a:lnTo>
                  <a:lnTo>
                    <a:pt x="117728" y="2666"/>
                  </a:lnTo>
                  <a:lnTo>
                    <a:pt x="144906" y="0"/>
                  </a:lnTo>
                  <a:close/>
                </a:path>
              </a:pathLst>
            </a:custGeom>
            <a:ln w="88392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0" y="201167"/>
            <a:ext cx="2736850" cy="4775835"/>
            <a:chOff x="0" y="201167"/>
            <a:chExt cx="2736850" cy="477583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2822435"/>
              <a:ext cx="2736342" cy="215417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535" y="3020567"/>
              <a:ext cx="2264664" cy="15819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2984" y="201167"/>
              <a:ext cx="1400429" cy="15985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152" y="1152143"/>
              <a:ext cx="2364613" cy="18007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1272" y="1350263"/>
              <a:ext cx="1792224" cy="12283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1855</Words>
  <Application>Microsoft Office PowerPoint</Application>
  <PresentationFormat>Произвольный</PresentationFormat>
  <Paragraphs>333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Wingdings</vt:lpstr>
      <vt:lpstr>Times New Roman</vt:lpstr>
      <vt:lpstr>Office Theme</vt:lpstr>
      <vt:lpstr>Организационные аспекты внедрения наставничества в центре образования</vt:lpstr>
      <vt:lpstr>СОВРЕМЕННЫЙ ПЕДАГОГ</vt:lpstr>
      <vt:lpstr>НАСТАВНИЧЕСТВО</vt:lpstr>
      <vt:lpstr>Слайд 4</vt:lpstr>
      <vt:lpstr>ПРОГРАММА НАСТАВНИЧЕСТВА</vt:lpstr>
      <vt:lpstr>ЦЕЛЕВАЯ МОДЕЛЬ НАСТАВНИЧЕСТВА МБОУ ЦО № 58 «ПОКОЛЕНИЕ БУДУЩЕГО»</vt:lpstr>
      <vt:lpstr>НОРМАТИВНЫЕ ДОКУМЕНТЫ</vt:lpstr>
      <vt:lpstr>ЛОКАЛЬНЫЕ АКТЫ</vt:lpstr>
      <vt:lpstr>СООБЩЕСТВО НАСТАВНИКОВ И НАСТАВЛЯЕМЫХ «3D» (ДВИЖЕНИЕ. ДЕЙСТВИЕ. ДОСТИЖЕНИЕ)</vt:lpstr>
      <vt:lpstr>ШКОЛА НАСТАВНИЧЕСТВА «ТРАЕКТОРИЯ»</vt:lpstr>
      <vt:lpstr>СТРУКТУРА ШКОЛЫ НАСТАВНИЧЕСТВА «ТРАЕКТОРИЯ»</vt:lpstr>
      <vt:lpstr>16 чел. 32 %</vt:lpstr>
      <vt:lpstr>ИНДИВИДУАЛЬНАЯ ТРАЕКТОРИЯ РАЗВИТИЯ МОЛОДОГО ПЕДАГОГА</vt:lpstr>
      <vt:lpstr>Слайд 14</vt:lpstr>
      <vt:lpstr>ДОРОЖНАЯ КАРТА</vt:lpstr>
      <vt:lpstr>Слайд 16</vt:lpstr>
      <vt:lpstr>ПЕДАГОГИЧЕСКИЙ ИНТЕНСИВ «ОБРАЗОВАТЕЛЬНЫЙ ЭКСПРЕСС»</vt:lpstr>
      <vt:lpstr>ПОСВЯЩЕНИЕ В МОЛОДЫЕ ПЕДАГОГИ</vt:lpstr>
      <vt:lpstr>ШКОЛА НАСТАВНИЧЕСТВА «ТРАЕКТОРИЯ»: ПЕРВЫЕ ИТОГИ</vt:lpstr>
      <vt:lpstr>КЛУБ УСПЕШНЫХ ПЕДАГОГОВ «ИК&amp;Р» (ИНТЕЛЛЕКТ. КАЧЕСТВО. РАЗВИТИЕ)</vt:lpstr>
      <vt:lpstr>КЛУБ УСПЕШНЫХ ПЕДАГОГОВ «ИК&amp;Р» (ИНТЕЛЛЕКТ. КАЧЕСТВО. РАЗВИТИЕ)</vt:lpstr>
      <vt:lpstr>КЛУБ УСПЕШНЫХ ПЕДАГОГОВ «ИК&amp;Р» (ИНТЕЛЛЕКТ. КАЧЕСТВО. РАЗВИТИЕ)</vt:lpstr>
      <vt:lpstr>ФОРМЫ НАСТАВНИЧЕСТВА</vt:lpstr>
      <vt:lpstr>Слайд 24</vt:lpstr>
      <vt:lpstr>Слайд 25</vt:lpstr>
      <vt:lpstr>ФОРМЫ И МЕТОДЫ</vt:lpstr>
      <vt:lpstr>Механизмы мотивации и поощрение участников реализации программы наставничества</vt:lpstr>
      <vt:lpstr>ПРОБЛЕМЫ – ЭТО ВОЗМОЖНОСТИ ДЛЯ РАЗВИТИЯ</vt:lpstr>
      <vt:lpstr>АДРЕС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аспекты внедрения наставничества в центре образования</dc:title>
  <dc:creator>tehno_133</dc:creator>
  <cp:lastModifiedBy>Ирина Александровна Данилина</cp:lastModifiedBy>
  <cp:revision>13</cp:revision>
  <dcterms:created xsi:type="dcterms:W3CDTF">2022-07-29T07:25:19Z</dcterms:created>
  <dcterms:modified xsi:type="dcterms:W3CDTF">2022-08-17T14:04:19Z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2022-07-29T00:00:00Z</vt:filetime>
  </property>
</Properties>
</file>